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3" r:id="rId4"/>
    <p:sldId id="262" r:id="rId5"/>
    <p:sldId id="259" r:id="rId6"/>
    <p:sldId id="263" r:id="rId7"/>
    <p:sldId id="260" r:id="rId8"/>
    <p:sldId id="257" r:id="rId9"/>
    <p:sldId id="268" r:id="rId10"/>
    <p:sldId id="269" r:id="rId11"/>
    <p:sldId id="266" r:id="rId12"/>
    <p:sldId id="275" r:id="rId13"/>
    <p:sldId id="265" r:id="rId14"/>
    <p:sldId id="261" r:id="rId15"/>
    <p:sldId id="277" r:id="rId16"/>
    <p:sldId id="280" r:id="rId17"/>
    <p:sldId id="281" r:id="rId18"/>
    <p:sldId id="279" r:id="rId19"/>
    <p:sldId id="282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DCE6F1"/>
    <a:srgbClr val="E2E1CF"/>
    <a:srgbClr val="B99606"/>
    <a:srgbClr val="C6B66D"/>
    <a:srgbClr val="DC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amzatova_tb\Desktop\&#1043;&#1088;&#1072;&#1092;&#1080;&#1082;%20&#1044;&#1086;&#1093;&#1086;&#1076;&#1099;%20&#1073;&#1102;&#1076;&#1078;&#1077;&#1090;&#1072;%20&#1087;&#1086;%20&#1074;&#1080;&#1076;&#1072;&#1084;%20&#1076;&#1086;&#1093;&#1086;&#1076;&#1086;&#1074;%20&#1074;%202024-2028%20&#1075;&#1086;&#1076;&#1072;&#1093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amzatova_tb\Desktop\4.1%20&#1056;&#1072;&#1089;&#1093;&#1086;&#1076;&#1099;%20&#1073;&#1102;&#1076;&#1078;&#1077;&#1090;&#1072;%20&#1085;&#1072;%202024-2028%20&#1075;&#1086;&#1076;&#1072;&#109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amzatova_tb\Desktop\4.1%20&#1056;&#1072;&#1089;&#1093;&#1086;&#1076;&#1099;%20&#1073;&#1102;&#1076;&#1078;&#1077;&#1090;&#1072;%20&#1085;&#1072;%202024-2028%20&#1075;&#1086;&#1076;&#1072;&#109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amzatova_tb\Desktop\4.1%20&#1056;&#1072;&#1089;&#1093;&#1086;&#1076;&#1099;%20&#1073;&#1102;&#1076;&#1078;&#1077;&#1090;&#1072;%20&#1085;&#1072;%202024-2028%20&#1075;&#1086;&#1076;&#1072;&#109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ДОХОДЫ БЮДЖЕТА ПО ВИДАМ ДОХОДОВ В 2024-2028 ГОДАХ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163483223638791E-2"/>
          <c:y val="0.13643784831013714"/>
          <c:w val="0.97468587471809265"/>
          <c:h val="0.56938595549750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'в млн.рублей'!$A$7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'в млн.рублей'!$B$3:$G$6</c:f>
              <c:multiLvlStrCache>
                <c:ptCount val="6"/>
                <c:lvl>
                  <c:pt idx="3">
                    <c:v>2026 год</c:v>
                  </c:pt>
                  <c:pt idx="4">
                    <c:v>2027 год</c:v>
                  </c:pt>
                  <c:pt idx="5">
                    <c:v>2028 год</c:v>
                  </c:pt>
                </c:lvl>
                <c:lvl>
                  <c:pt idx="0">
                    <c:v>Факт 2024 год</c:v>
                  </c:pt>
                  <c:pt idx="1">
                    <c:v>Оценка исполнения в 2025 году</c:v>
                  </c:pt>
                  <c:pt idx="2">
                    <c:v>Ожидаемое исполнение 2025 года к 2024 году, %         </c:v>
                  </c:pt>
                  <c:pt idx="3">
                    <c:v>Прогноз </c:v>
                  </c:pt>
                </c:lvl>
                <c:lvl>
                  <c:pt idx="5">
                    <c:v>(млн рублей)</c:v>
                  </c:pt>
                </c:lvl>
              </c:multiLvlStrCache>
            </c:multiLvlStrRef>
          </c:cat>
          <c:val>
            <c:numRef>
              <c:f>'в млн.рублей'!$B$7:$G$7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47DD-44BA-B09F-1EFC196F92BB}"/>
            </c:ext>
          </c:extLst>
        </c:ser>
        <c:ser>
          <c:idx val="1"/>
          <c:order val="1"/>
          <c:tx>
            <c:strRef>
              <c:f>'в млн.рублей'!$A$8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'в млн.рублей'!$B$3:$G$6</c:f>
              <c:multiLvlStrCache>
                <c:ptCount val="6"/>
                <c:lvl>
                  <c:pt idx="3">
                    <c:v>2026 год</c:v>
                  </c:pt>
                  <c:pt idx="4">
                    <c:v>2027 год</c:v>
                  </c:pt>
                  <c:pt idx="5">
                    <c:v>2028 год</c:v>
                  </c:pt>
                </c:lvl>
                <c:lvl>
                  <c:pt idx="0">
                    <c:v>Факт 2024 год</c:v>
                  </c:pt>
                  <c:pt idx="1">
                    <c:v>Оценка исполнения в 2025 году</c:v>
                  </c:pt>
                  <c:pt idx="2">
                    <c:v>Ожидаемое исполнение 2025 года к 2024 году, %         </c:v>
                  </c:pt>
                  <c:pt idx="3">
                    <c:v>Прогноз </c:v>
                  </c:pt>
                </c:lvl>
                <c:lvl>
                  <c:pt idx="5">
                    <c:v>(млн рублей)</c:v>
                  </c:pt>
                </c:lvl>
              </c:multiLvlStrCache>
            </c:multiLvlStrRef>
          </c:cat>
          <c:val>
            <c:numRef>
              <c:f>'в млн.рублей'!$B$8:$G$8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7DD-44BA-B09F-1EFC196F92BB}"/>
            </c:ext>
          </c:extLst>
        </c:ser>
        <c:ser>
          <c:idx val="2"/>
          <c:order val="2"/>
          <c:tx>
            <c:strRef>
              <c:f>'в млн.рублей'!$A$9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DD-44BA-B09F-1EFC196F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'в млн.рублей'!$B$3:$G$6</c:f>
              <c:multiLvlStrCache>
                <c:ptCount val="6"/>
                <c:lvl>
                  <c:pt idx="3">
                    <c:v>2026 год</c:v>
                  </c:pt>
                  <c:pt idx="4">
                    <c:v>2027 год</c:v>
                  </c:pt>
                  <c:pt idx="5">
                    <c:v>2028 год</c:v>
                  </c:pt>
                </c:lvl>
                <c:lvl>
                  <c:pt idx="0">
                    <c:v>Факт 2024 год</c:v>
                  </c:pt>
                  <c:pt idx="1">
                    <c:v>Оценка исполнения в 2025 году</c:v>
                  </c:pt>
                  <c:pt idx="2">
                    <c:v>Ожидаемое исполнение 2025 года к 2024 году, %         </c:v>
                  </c:pt>
                  <c:pt idx="3">
                    <c:v>Прогноз </c:v>
                  </c:pt>
                </c:lvl>
                <c:lvl>
                  <c:pt idx="5">
                    <c:v>(млн рублей)</c:v>
                  </c:pt>
                </c:lvl>
              </c:multiLvlStrCache>
            </c:multiLvlStrRef>
          </c:cat>
          <c:val>
            <c:numRef>
              <c:f>'в млн.рублей'!$B$9:$G$9</c:f>
              <c:numCache>
                <c:formatCode>#,##0.00</c:formatCode>
                <c:ptCount val="6"/>
                <c:pt idx="0">
                  <c:v>25509.727192580001</c:v>
                </c:pt>
                <c:pt idx="1">
                  <c:v>28912.326193149995</c:v>
                </c:pt>
                <c:pt idx="2" formatCode="@">
                  <c:v>0</c:v>
                </c:pt>
                <c:pt idx="3">
                  <c:v>30858.616295340002</c:v>
                </c:pt>
                <c:pt idx="4">
                  <c:v>34391.733311629992</c:v>
                </c:pt>
                <c:pt idx="5">
                  <c:v>36364.817375129998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DD-44BA-B09F-1EFC196F92BB}"/>
            </c:ext>
          </c:extLst>
        </c:ser>
        <c:ser>
          <c:idx val="3"/>
          <c:order val="3"/>
          <c:tx>
            <c:strRef>
              <c:f>'в млн.рублей'!$A$10</c:f>
              <c:strCache>
                <c:ptCount val="1"/>
                <c:pt idx="0">
                  <c:v>Прочие неналоговые доходы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'в млн.рублей'!$B$3:$G$6</c:f>
              <c:multiLvlStrCache>
                <c:ptCount val="6"/>
                <c:lvl>
                  <c:pt idx="3">
                    <c:v>2026 год</c:v>
                  </c:pt>
                  <c:pt idx="4">
                    <c:v>2027 год</c:v>
                  </c:pt>
                  <c:pt idx="5">
                    <c:v>2028 год</c:v>
                  </c:pt>
                </c:lvl>
                <c:lvl>
                  <c:pt idx="0">
                    <c:v>Факт 2024 год</c:v>
                  </c:pt>
                  <c:pt idx="1">
                    <c:v>Оценка исполнения в 2025 году</c:v>
                  </c:pt>
                  <c:pt idx="2">
                    <c:v>Ожидаемое исполнение 2025 года к 2024 году, %         </c:v>
                  </c:pt>
                  <c:pt idx="3">
                    <c:v>Прогноз </c:v>
                  </c:pt>
                </c:lvl>
                <c:lvl>
                  <c:pt idx="5">
                    <c:v>(млн рублей)</c:v>
                  </c:pt>
                </c:lvl>
              </c:multiLvlStrCache>
            </c:multiLvlStrRef>
          </c:cat>
          <c:val>
            <c:numRef>
              <c:f>'в млн.рублей'!$B$10:$G$10</c:f>
            </c:numRef>
          </c:val>
          <c:extLst>
            <c:ext xmlns:c16="http://schemas.microsoft.com/office/drawing/2014/chart" uri="{C3380CC4-5D6E-409C-BE32-E72D297353CC}">
              <c16:uniqueId val="{00000003-47DD-44BA-B09F-1EFC196F92BB}"/>
            </c:ext>
          </c:extLst>
        </c:ser>
        <c:ser>
          <c:idx val="4"/>
          <c:order val="4"/>
          <c:tx>
            <c:strRef>
              <c:f>'в млн.рублей'!$A$11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DD-44BA-B09F-1EFC196F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'в млн.рублей'!$B$3:$G$6</c:f>
              <c:multiLvlStrCache>
                <c:ptCount val="6"/>
                <c:lvl>
                  <c:pt idx="3">
                    <c:v>2026 год</c:v>
                  </c:pt>
                  <c:pt idx="4">
                    <c:v>2027 год</c:v>
                  </c:pt>
                  <c:pt idx="5">
                    <c:v>2028 год</c:v>
                  </c:pt>
                </c:lvl>
                <c:lvl>
                  <c:pt idx="0">
                    <c:v>Факт 2024 год</c:v>
                  </c:pt>
                  <c:pt idx="1">
                    <c:v>Оценка исполнения в 2025 году</c:v>
                  </c:pt>
                  <c:pt idx="2">
                    <c:v>Ожидаемое исполнение 2025 года к 2024 году, %         </c:v>
                  </c:pt>
                  <c:pt idx="3">
                    <c:v>Прогноз </c:v>
                  </c:pt>
                </c:lvl>
                <c:lvl>
                  <c:pt idx="5">
                    <c:v>(млн рублей)</c:v>
                  </c:pt>
                </c:lvl>
              </c:multiLvlStrCache>
            </c:multiLvlStrRef>
          </c:cat>
          <c:val>
            <c:numRef>
              <c:f>'в млн.рублей'!$B$11:$G$11</c:f>
              <c:numCache>
                <c:formatCode>#,##0.00</c:formatCode>
                <c:ptCount val="6"/>
                <c:pt idx="0">
                  <c:v>121579.25581387</c:v>
                </c:pt>
                <c:pt idx="1">
                  <c:v>125463.00207500999</c:v>
                </c:pt>
                <c:pt idx="2" formatCode="@">
                  <c:v>0</c:v>
                </c:pt>
                <c:pt idx="3">
                  <c:v>111712.50870000001</c:v>
                </c:pt>
                <c:pt idx="4">
                  <c:v>90208.530800000008</c:v>
                </c:pt>
                <c:pt idx="5">
                  <c:v>89676.823599989992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DD-44BA-B09F-1EFC196F92BB}"/>
            </c:ext>
          </c:extLst>
        </c:ser>
        <c:ser>
          <c:idx val="5"/>
          <c:order val="5"/>
          <c:tx>
            <c:strRef>
              <c:f>'в млн.рублей'!$A$12</c:f>
              <c:strCache>
                <c:ptCount val="1"/>
                <c:pt idx="0">
                  <c:v>ВСЕГО ДОХОДОВ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692825320938529E-2"/>
                      <c:h val="4.7866886677787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7DD-44BA-B09F-1EFC196F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'в млн.рублей'!$B$3:$G$6</c:f>
              <c:multiLvlStrCache>
                <c:ptCount val="6"/>
                <c:lvl>
                  <c:pt idx="3">
                    <c:v>2026 год</c:v>
                  </c:pt>
                  <c:pt idx="4">
                    <c:v>2027 год</c:v>
                  </c:pt>
                  <c:pt idx="5">
                    <c:v>2028 год</c:v>
                  </c:pt>
                </c:lvl>
                <c:lvl>
                  <c:pt idx="0">
                    <c:v>Факт 2024 год</c:v>
                  </c:pt>
                  <c:pt idx="1">
                    <c:v>Оценка исполнения в 2025 году</c:v>
                  </c:pt>
                  <c:pt idx="2">
                    <c:v>Ожидаемое исполнение 2025 года к 2024 году, %         </c:v>
                  </c:pt>
                  <c:pt idx="3">
                    <c:v>Прогноз </c:v>
                  </c:pt>
                </c:lvl>
                <c:lvl>
                  <c:pt idx="5">
                    <c:v>(млн рублей)</c:v>
                  </c:pt>
                </c:lvl>
              </c:multiLvlStrCache>
            </c:multiLvlStrRef>
          </c:cat>
          <c:val>
            <c:numRef>
              <c:f>'в млн.рублей'!$B$12:$G$12</c:f>
              <c:numCache>
                <c:formatCode>#,##0.00</c:formatCode>
                <c:ptCount val="6"/>
                <c:pt idx="0">
                  <c:v>147088.98300645</c:v>
                </c:pt>
                <c:pt idx="1">
                  <c:v>154375.32826816</c:v>
                </c:pt>
                <c:pt idx="2" formatCode="@">
                  <c:v>0</c:v>
                </c:pt>
                <c:pt idx="3">
                  <c:v>142571.12499534001</c:v>
                </c:pt>
                <c:pt idx="4">
                  <c:v>124600.26411163001</c:v>
                </c:pt>
                <c:pt idx="5">
                  <c:v>126041.64097511998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DD-44BA-B09F-1EFC196F92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89646352"/>
        <c:axId val="1589633456"/>
      </c:barChart>
      <c:catAx>
        <c:axId val="158964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633456"/>
        <c:crosses val="autoZero"/>
        <c:auto val="1"/>
        <c:lblAlgn val="ctr"/>
        <c:lblOffset val="100"/>
        <c:noMultiLvlLbl val="0"/>
      </c:catAx>
      <c:valAx>
        <c:axId val="1589633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964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35442093175853"/>
          <c:y val="2.962962962962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1693659776902876"/>
          <c:y val="9.2323272090988631E-2"/>
          <c:w val="0.22895874343832018"/>
          <c:h val="0.4070377661125692"/>
        </c:manualLayout>
      </c:layout>
      <c:pieChart>
        <c:varyColors val="1"/>
        <c:ser>
          <c:idx val="0"/>
          <c:order val="0"/>
          <c:tx>
            <c:strRef>
              <c:f>Лист1!$C$5</c:f>
              <c:strCache>
                <c:ptCount val="1"/>
                <c:pt idx="0">
                  <c:v>2024 год отчет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DC-4A3F-B312-D697849BA4F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DC-4A3F-B312-D697849BA4F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7DC-4A3F-B312-D697849BA4F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7DC-4A3F-B312-D697849BA4F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7DC-4A3F-B312-D697849BA4F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7DC-4A3F-B312-D697849BA4F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7DC-4A3F-B312-D697849BA4F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7DC-4A3F-B312-D697849BA4FB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7DC-4A3F-B312-D697849BA4FB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7DC-4A3F-B312-D697849BA4FB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7DC-4A3F-B312-D697849BA4FB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7DC-4A3F-B312-D697849BA4FB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7DC-4A3F-B312-D697849BA4FB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7DC-4A3F-B312-D697849BA4FB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7DC-4A3F-B312-D697849BA4F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DC-4A3F-B312-D697849BA4FB}"/>
                </c:ext>
              </c:extLst>
            </c:dLbl>
            <c:dLbl>
              <c:idx val="4"/>
              <c:layout>
                <c:manualLayout>
                  <c:x val="7.739911417322682E-3"/>
                  <c:y val="3.86236512102653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DC-4A3F-B312-D697849BA4FB}"/>
                </c:ext>
              </c:extLst>
            </c:dLbl>
            <c:dLbl>
              <c:idx val="5"/>
              <c:layout>
                <c:manualLayout>
                  <c:x val="-6.4978100393700791E-2"/>
                  <c:y val="-1.332604257801108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DC-4A3F-B312-D697849BA4FB}"/>
                </c:ext>
              </c:extLst>
            </c:dLbl>
            <c:dLbl>
              <c:idx val="6"/>
              <c:layout>
                <c:manualLayout>
                  <c:x val="2.2916666666666665E-2"/>
                  <c:y val="-5.05774278215223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DC-4A3F-B312-D697849BA4FB}"/>
                </c:ext>
              </c:extLst>
            </c:dLbl>
            <c:dLbl>
              <c:idx val="8"/>
              <c:layout>
                <c:manualLayout>
                  <c:x val="7.2961778215223094E-3"/>
                  <c:y val="-2.31022163896180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7DC-4A3F-B312-D697849BA4FB}"/>
                </c:ext>
              </c:extLst>
            </c:dLbl>
            <c:dLbl>
              <c:idx val="9"/>
              <c:layout>
                <c:manualLayout>
                  <c:x val="-1.6948982939632547E-2"/>
                  <c:y val="-3.48807232429279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7DC-4A3F-B312-D697849BA4FB}"/>
                </c:ext>
              </c:extLst>
            </c:dLbl>
            <c:dLbl>
              <c:idx val="11"/>
              <c:layout>
                <c:manualLayout>
                  <c:x val="-4.1601049868766407E-3"/>
                  <c:y val="1.87767570720326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7DC-4A3F-B312-D697849BA4FB}"/>
                </c:ext>
              </c:extLst>
            </c:dLbl>
            <c:dLbl>
              <c:idx val="12"/>
              <c:layout>
                <c:manualLayout>
                  <c:x val="-1.4237532808398951E-2"/>
                  <c:y val="-1.1755613881598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7DC-4A3F-B312-D697849BA4FB}"/>
                </c:ext>
              </c:extLst>
            </c:dLbl>
            <c:dLbl>
              <c:idx val="13"/>
              <c:layout>
                <c:manualLayout>
                  <c:x val="3.8463336614172465E-3"/>
                  <c:y val="-4.2164625255176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7DC-4A3F-B312-D697849BA4FB}"/>
                </c:ext>
              </c:extLst>
            </c:dLbl>
            <c:dLbl>
              <c:idx val="14"/>
              <c:layout>
                <c:manualLayout>
                  <c:x val="5.2478428477690291E-2"/>
                  <c:y val="-2.19406532516768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7DC-4A3F-B312-D697849BA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Лист1!$B$6:$B$20</c:f>
              <c:strCache>
                <c:ptCount val="15"/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ЗДРАВООХРАНЕНИЕ</c:v>
                </c:pt>
                <c:pt idx="10">
                  <c:v>СОЦИАЛЬНАЯ ПОЛИТИКА</c:v>
                </c:pt>
                <c:pt idx="11">
                  <c:v>ФИЗИЧЕСКАЯ КУЛЬТУРА И СПОРТ</c:v>
                </c:pt>
                <c:pt idx="12">
                  <c:v>СРЕДСТВА МАССОВОЙ ИНФОРМАЦИИ</c:v>
                </c:pt>
                <c:pt idx="13">
                  <c:v>ОБСЛУЖИВАНИЕ ГОСУДАРСТВЕННОГО (МУНИЦИПАЛЬНОГО) ДОЛГА</c:v>
                </c:pt>
                <c:pt idx="14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Лист1!$C$6:$C$20</c:f>
              <c:numCache>
                <c:formatCode>""###\ ##0.00</c:formatCode>
                <c:ptCount val="15"/>
                <c:pt idx="1">
                  <c:v>5564839.4900000002</c:v>
                </c:pt>
                <c:pt idx="2">
                  <c:v>58392.9</c:v>
                </c:pt>
                <c:pt idx="3">
                  <c:v>342285.37239999999</c:v>
                </c:pt>
                <c:pt idx="4">
                  <c:v>26117795.49797</c:v>
                </c:pt>
                <c:pt idx="5">
                  <c:v>8437812.2679399997</c:v>
                </c:pt>
                <c:pt idx="6">
                  <c:v>166443.50949999999</c:v>
                </c:pt>
                <c:pt idx="7">
                  <c:v>51661484.027510002</c:v>
                </c:pt>
                <c:pt idx="8">
                  <c:v>2408154.56384</c:v>
                </c:pt>
                <c:pt idx="9">
                  <c:v>5884709.15539</c:v>
                </c:pt>
                <c:pt idx="10">
                  <c:v>37211071.953419998</c:v>
                </c:pt>
                <c:pt idx="11">
                  <c:v>5172120.0616300004</c:v>
                </c:pt>
                <c:pt idx="12">
                  <c:v>753725.34221000003</c:v>
                </c:pt>
                <c:pt idx="13">
                  <c:v>366908.78331000003</c:v>
                </c:pt>
                <c:pt idx="14">
                  <c:v>5547109.3222599998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7DC-4A3F-B312-D697849BA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1602034120734903E-2"/>
          <c:y val="4.9016331291921844E-2"/>
          <c:w val="0.41929593175853019"/>
          <c:h val="0.90283552055992999"/>
        </c:manualLayout>
      </c:layout>
      <c:overlay val="0"/>
      <c:spPr>
        <a:solidFill>
          <a:srgbClr val="E9EBF5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9EBF5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2236099398326892E-2"/>
          <c:y val="2.6942816351820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755732372446716"/>
          <c:y val="0.20178901924769754"/>
          <c:w val="0.49934353883504856"/>
          <c:h val="0.67347501065448412"/>
        </c:manualLayout>
      </c:layout>
      <c:pieChart>
        <c:varyColors val="1"/>
        <c:ser>
          <c:idx val="0"/>
          <c:order val="0"/>
          <c:tx>
            <c:strRef>
              <c:f>Лист1!$C$5</c:f>
              <c:strCache>
                <c:ptCount val="1"/>
                <c:pt idx="0">
                  <c:v>2025 год (оценка)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F4-41DB-B049-6D13B94A7A2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F4-41DB-B049-6D13B94A7A2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F4-41DB-B049-6D13B94A7A2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F4-41DB-B049-6D13B94A7A2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F4-41DB-B049-6D13B94A7A2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F4-41DB-B049-6D13B94A7A2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FF4-41DB-B049-6D13B94A7A2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FF4-41DB-B049-6D13B94A7A2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FF4-41DB-B049-6D13B94A7A2D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FF4-41DB-B049-6D13B94A7A2D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FF4-41DB-B049-6D13B94A7A2D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FF4-41DB-B049-6D13B94A7A2D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FF4-41DB-B049-6D13B94A7A2D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FF4-41DB-B049-6D13B94A7A2D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5FF4-41DB-B049-6D13B94A7A2D}"/>
              </c:ext>
            </c:extLst>
          </c:dPt>
          <c:dLbls>
            <c:dLbl>
              <c:idx val="1"/>
              <c:layout>
                <c:manualLayout>
                  <c:x val="1.6432797536152642E-2"/>
                  <c:y val="1.10454700604171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F4-41DB-B049-6D13B94A7A2D}"/>
                </c:ext>
              </c:extLst>
            </c:dLbl>
            <c:dLbl>
              <c:idx val="2"/>
              <c:layout>
                <c:manualLayout>
                  <c:x val="0.16154994538128714"/>
                  <c:y val="-3.29847886748135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F4-41DB-B049-6D13B94A7A2D}"/>
                </c:ext>
              </c:extLst>
            </c:dLbl>
            <c:dLbl>
              <c:idx val="4"/>
              <c:layout>
                <c:manualLayout>
                  <c:x val="9.5800793258163496E-3"/>
                  <c:y val="5.59464074621886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F4-41DB-B049-6D13B94A7A2D}"/>
                </c:ext>
              </c:extLst>
            </c:dLbl>
            <c:dLbl>
              <c:idx val="5"/>
              <c:layout>
                <c:manualLayout>
                  <c:x val="-0.1501716128534131"/>
                  <c:y val="-1.4660039995294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F4-41DB-B049-6D13B94A7A2D}"/>
                </c:ext>
              </c:extLst>
            </c:dLbl>
            <c:dLbl>
              <c:idx val="11"/>
              <c:layout>
                <c:manualLayout>
                  <c:x val="-4.361802860762317E-2"/>
                  <c:y val="4.67326891146846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FF4-41DB-B049-6D13B94A7A2D}"/>
                </c:ext>
              </c:extLst>
            </c:dLbl>
            <c:dLbl>
              <c:idx val="12"/>
              <c:layout>
                <c:manualLayout>
                  <c:x val="-5.936407089566114E-2"/>
                  <c:y val="-9.7674140554341736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FF4-41DB-B049-6D13B94A7A2D}"/>
                </c:ext>
              </c:extLst>
            </c:dLbl>
            <c:dLbl>
              <c:idx val="13"/>
              <c:layout>
                <c:manualLayout>
                  <c:x val="2.6036736803575707E-2"/>
                  <c:y val="-2.97397509646888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FF4-41DB-B049-6D13B94A7A2D}"/>
                </c:ext>
              </c:extLst>
            </c:dLbl>
            <c:dLbl>
              <c:idx val="14"/>
              <c:layout>
                <c:manualLayout>
                  <c:x val="0.17931595066586217"/>
                  <c:y val="-5.99411158957191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FF4-41DB-B049-6D13B94A7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Лист1!$B$6:$B$20</c:f>
              <c:strCache>
                <c:ptCount val="15"/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ЗДРАВООХРАНЕНИЕ</c:v>
                </c:pt>
                <c:pt idx="10">
                  <c:v>СОЦИАЛЬНАЯ ПОЛИТИКА</c:v>
                </c:pt>
                <c:pt idx="11">
                  <c:v>ФИЗИЧЕСКАЯ КУЛЬТУРА И СПОРТ</c:v>
                </c:pt>
                <c:pt idx="12">
                  <c:v>СРЕДСТВА МАССОВОЙ ИНФОРМАЦИИ</c:v>
                </c:pt>
                <c:pt idx="13">
                  <c:v>ОБСЛУЖИВАНИЕ ГОСУДАРСТВЕННОГО (МУНИЦИПАЛЬНОГО) ДОЛГА</c:v>
                </c:pt>
                <c:pt idx="14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Лист1!$C$6:$C$20</c:f>
              <c:numCache>
                <c:formatCode>""###\ ##0.00</c:formatCode>
                <c:ptCount val="15"/>
                <c:pt idx="1">
                  <c:v>6973639.2902237531</c:v>
                </c:pt>
                <c:pt idx="2" formatCode="#\ ##0.0">
                  <c:v>69988.800000000003</c:v>
                </c:pt>
                <c:pt idx="3" formatCode="#\ ##0.00_ ;[Red]\-#\ ##0.00\ ">
                  <c:v>619221.458042057</c:v>
                </c:pt>
                <c:pt idx="4" formatCode="#\ ##0.00_ ;[Red]\-#\ ##0.00\ ">
                  <c:v>29587042.241297394</c:v>
                </c:pt>
                <c:pt idx="5" formatCode="#\ ##0.00_ ;[Red]\-#\ ##0.00\ ">
                  <c:v>10401673.361855647</c:v>
                </c:pt>
                <c:pt idx="6" formatCode="#\ ##0.00_ ;[Red]\-#\ ##0.00\ ">
                  <c:v>197527.59762289398</c:v>
                </c:pt>
                <c:pt idx="7" formatCode="#\ ##0.00_ ;[Red]\-#\ ##0.00\ ">
                  <c:v>50978550.166590638</c:v>
                </c:pt>
                <c:pt idx="8" formatCode="#\ ##0.00_ ;[Red]\-#\ ##0.00\ ">
                  <c:v>2178800.5382858692</c:v>
                </c:pt>
                <c:pt idx="9" formatCode="#\ ##0.00_ ;[Red]\-#\ ##0.00\ ">
                  <c:v>7425763.1797310906</c:v>
                </c:pt>
                <c:pt idx="10" formatCode="#\ ##0.00_ ;[Red]\-#\ ##0.00\ ">
                  <c:v>42678583.533642411</c:v>
                </c:pt>
                <c:pt idx="11" formatCode="#\ ##0.00_ ;[Red]\-#\ ##0.00\ ">
                  <c:v>4950672.6800305787</c:v>
                </c:pt>
                <c:pt idx="12" formatCode="#\ ##0.00_ ;[Red]\-#\ ##0.00\ ">
                  <c:v>793167.1855093122</c:v>
                </c:pt>
                <c:pt idx="13" formatCode="#\ ##0.00_ ;[Red]\-#\ ##0.00\ ">
                  <c:v>428270.136</c:v>
                </c:pt>
                <c:pt idx="14" formatCode="#\ ##0.00_ ;[Red]\-#\ ##0.00\ ">
                  <c:v>5324073.8984300001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5FF4-41DB-B049-6D13B94A7A2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Прогноз на 2026-2028</a:t>
            </a:r>
          </a:p>
        </c:rich>
      </c:tx>
      <c:layout>
        <c:manualLayout>
          <c:xMode val="edge"/>
          <c:yMode val="edge"/>
          <c:x val="0.3726458333333333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1995677493438319"/>
          <c:y val="0.11127252843394575"/>
          <c:w val="0.44076115485564304"/>
          <c:h val="0.7976852532652434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Лист1!$C$5:$C$6</c:f>
              <c:strCache>
                <c:ptCount val="2"/>
                <c:pt idx="1">
                  <c:v>2026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Лист1!$B$7:$B$20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Лист1!$C$7:$C$20</c:f>
              <c:numCache>
                <c:formatCode>#\ ##0.00_ ;[Red]\-#\ ##0.00\ </c:formatCode>
                <c:ptCount val="14"/>
                <c:pt idx="0">
                  <c:v>6755783.0679599997</c:v>
                </c:pt>
                <c:pt idx="1">
                  <c:v>98306.3</c:v>
                </c:pt>
                <c:pt idx="2">
                  <c:v>370884.18099999998</c:v>
                </c:pt>
                <c:pt idx="3">
                  <c:v>17912187.636349998</c:v>
                </c:pt>
                <c:pt idx="4">
                  <c:v>5384207.0999999996</c:v>
                </c:pt>
                <c:pt idx="5">
                  <c:v>179946.95199999999</c:v>
                </c:pt>
                <c:pt idx="6">
                  <c:v>57268793.576169997</c:v>
                </c:pt>
                <c:pt idx="7">
                  <c:v>2831494.3502600002</c:v>
                </c:pt>
                <c:pt idx="8">
                  <c:v>8993131.3192299996</c:v>
                </c:pt>
                <c:pt idx="9">
                  <c:v>39578486.211180001</c:v>
                </c:pt>
                <c:pt idx="10">
                  <c:v>5052158.5231999997</c:v>
                </c:pt>
                <c:pt idx="11">
                  <c:v>817662.55817999993</c:v>
                </c:pt>
                <c:pt idx="12">
                  <c:v>405651.63004000002</c:v>
                </c:pt>
                <c:pt idx="13">
                  <c:v>4242083.3990000002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A-4FD0-813F-4B5B566A6B84}"/>
            </c:ext>
          </c:extLst>
        </c:ser>
        <c:ser>
          <c:idx val="1"/>
          <c:order val="1"/>
          <c:tx>
            <c:strRef>
              <c:f>Лист1!$D$5:$D$6</c:f>
              <c:strCache>
                <c:ptCount val="2"/>
                <c:pt idx="1">
                  <c:v> 2027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Лист1!$B$7:$B$20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Лист1!$D$7:$D$20</c:f>
              <c:numCache>
                <c:formatCode>#\ ##0.00_ ;[Red]\-#\ ##0.00\ </c:formatCode>
                <c:ptCount val="14"/>
                <c:pt idx="0">
                  <c:v>3505082.93</c:v>
                </c:pt>
                <c:pt idx="1">
                  <c:v>109429.5</c:v>
                </c:pt>
                <c:pt idx="2">
                  <c:v>335466.26299999998</c:v>
                </c:pt>
                <c:pt idx="3">
                  <c:v>20728481.699200001</c:v>
                </c:pt>
                <c:pt idx="4">
                  <c:v>8195082.8300000001</c:v>
                </c:pt>
                <c:pt idx="5">
                  <c:v>138905.715</c:v>
                </c:pt>
                <c:pt idx="6">
                  <c:v>33845917.167750001</c:v>
                </c:pt>
                <c:pt idx="7">
                  <c:v>1705645.6298699998</c:v>
                </c:pt>
                <c:pt idx="8">
                  <c:v>9366996.4088400006</c:v>
                </c:pt>
                <c:pt idx="9">
                  <c:v>38870483.656609997</c:v>
                </c:pt>
                <c:pt idx="10">
                  <c:v>3167893.4810199998</c:v>
                </c:pt>
                <c:pt idx="11">
                  <c:v>567677.96511999995</c:v>
                </c:pt>
                <c:pt idx="12">
                  <c:v>374383.12047000002</c:v>
                </c:pt>
                <c:pt idx="13">
                  <c:v>4424855.6210000003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A-4FD0-813F-4B5B566A6B84}"/>
            </c:ext>
          </c:extLst>
        </c:ser>
        <c:ser>
          <c:idx val="2"/>
          <c:order val="2"/>
          <c:tx>
            <c:strRef>
              <c:f>Лист1!$E$5:$E$6</c:f>
              <c:strCache>
                <c:ptCount val="2"/>
                <c:pt idx="1">
                  <c:v>2028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Лист1!$B$7:$B$20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Лист1!$E$7:$E$20</c:f>
              <c:numCache>
                <c:formatCode>#\ ##0.00_ ;[Red]\-#\ ##0.00\ </c:formatCode>
                <c:ptCount val="14"/>
                <c:pt idx="0">
                  <c:v>3505092.03</c:v>
                </c:pt>
                <c:pt idx="1">
                  <c:v>138783.5</c:v>
                </c:pt>
                <c:pt idx="2">
                  <c:v>340416.663</c:v>
                </c:pt>
                <c:pt idx="3">
                  <c:v>16163477.958700001</c:v>
                </c:pt>
                <c:pt idx="4">
                  <c:v>11107507.027000001</c:v>
                </c:pt>
                <c:pt idx="5">
                  <c:v>139252.01500000001</c:v>
                </c:pt>
                <c:pt idx="6">
                  <c:v>34151416.530299999</c:v>
                </c:pt>
                <c:pt idx="7">
                  <c:v>1481204.0715399999</c:v>
                </c:pt>
                <c:pt idx="8">
                  <c:v>10863910.991389999</c:v>
                </c:pt>
                <c:pt idx="9">
                  <c:v>40600975.346760005</c:v>
                </c:pt>
                <c:pt idx="10">
                  <c:v>2869273.0990200001</c:v>
                </c:pt>
                <c:pt idx="11">
                  <c:v>557906.31735999999</c:v>
                </c:pt>
                <c:pt idx="12">
                  <c:v>343121.86687999999</c:v>
                </c:pt>
                <c:pt idx="13">
                  <c:v>4215341.4749999996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FA-4FD0-813F-4B5B566A6B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50114496"/>
        <c:axId val="350114912"/>
        <c:axId val="0"/>
      </c:bar3DChart>
      <c:catAx>
        <c:axId val="35011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114912"/>
        <c:crosses val="autoZero"/>
        <c:auto val="1"/>
        <c:lblAlgn val="ctr"/>
        <c:lblOffset val="100"/>
        <c:noMultiLvlLbl val="0"/>
      </c:catAx>
      <c:valAx>
        <c:axId val="350114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50114496"/>
        <c:crosses val="autoZero"/>
        <c:crossBetween val="between"/>
      </c:valAx>
      <c:spPr>
        <a:solidFill>
          <a:srgbClr val="E9EBF5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097670603674539"/>
          <c:y val="0.92587970253718288"/>
          <c:w val="0.21804650590551181"/>
          <c:h val="3.7896179644211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9EBF5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0.3923</cdr:x>
      <cdr:y>0.66044</cdr:y>
    </cdr:from>
    <cdr:to>
      <cdr:x>0.48746</cdr:x>
      <cdr:y>0.71443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240CC20-16FD-4771-A59F-4CEB2734D2B0}"/>
            </a:ext>
          </a:extLst>
        </cdr:cNvPr>
        <cdr:cNvSpPr txBox="1"/>
      </cdr:nvSpPr>
      <cdr:spPr>
        <a:xfrm xmlns:a="http://schemas.openxmlformats.org/drawingml/2006/main">
          <a:off x="4329895" y="4473530"/>
          <a:ext cx="1050387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>
                  <a:lumMod val="50000"/>
                  <a:lumOff val="50000"/>
                </a:schemeClr>
              </a:solidFill>
            </a:rPr>
            <a:t>104,9%</a:t>
          </a:r>
          <a:endParaRPr lang="ru-RU" sz="1800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0.39102</cdr:x>
      <cdr:y>0.52492</cdr:y>
    </cdr:from>
    <cdr:to>
      <cdr:x>0.48194</cdr:x>
      <cdr:y>0.56906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CCCDE1-1814-40E4-8169-984F9726E875}"/>
            </a:ext>
          </a:extLst>
        </cdr:cNvPr>
        <cdr:cNvSpPr txBox="1"/>
      </cdr:nvSpPr>
      <cdr:spPr>
        <a:xfrm xmlns:a="http://schemas.openxmlformats.org/drawingml/2006/main">
          <a:off x="4315827" y="3555612"/>
          <a:ext cx="1003495" cy="298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1"/>
              </a:solidFill>
            </a:rPr>
            <a:t>103,1%</a:t>
          </a:r>
          <a:endParaRPr lang="ru-RU" sz="1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0.3872</cdr:x>
      <cdr:y>0.3323</cdr:y>
    </cdr:from>
    <cdr:to>
      <cdr:x>0.48194</cdr:x>
      <cdr:y>0.39045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AB6718B-DB74-4F79-9B93-97996426436D}"/>
            </a:ext>
          </a:extLst>
        </cdr:cNvPr>
        <cdr:cNvSpPr txBox="1"/>
      </cdr:nvSpPr>
      <cdr:spPr>
        <a:xfrm xmlns:a="http://schemas.openxmlformats.org/drawingml/2006/main">
          <a:off x="4273624" y="2250833"/>
          <a:ext cx="1045698" cy="393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6">
                  <a:lumMod val="50000"/>
                </a:schemeClr>
              </a:solidFill>
            </a:rPr>
            <a:t>113,3%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05322-C8D6-4E37-8530-53A2B3727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F95A1E-E5D2-4A52-96F0-9ADB84FAD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E91CD-23E5-40D7-B9A1-D89D35C2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34174-5832-4EFF-8F31-7B36B861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D0365-E835-40A5-9F9C-127DC6A7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8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1EE55-44BD-4946-BBFD-F7FDB4C1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E2E98-898B-4369-ACC7-8510F9E58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D6167-4569-498E-9369-6A43B38E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4C355-C732-456F-9183-1186226B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00292-42A8-429A-969F-F026CAF8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6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852673-83FA-42FA-9A78-70D1BD34D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FACBEA-C9F9-415D-89B9-B9051D464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C1C22-7582-4EDD-9C1A-B960B98B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B5B05-FE9E-41ED-9411-EEEC1676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2A6F3-2C9A-4F3F-8135-EBA580B5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3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215FD-3E40-47E5-8019-CDDA98AE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DF4829-5B13-4DA9-90CB-0CD30D44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95895-0A31-4537-8619-FE1B9E56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080278-ADE1-4079-9BA8-EE2EA5EF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41B5F-55D5-488F-AED1-0CF1BE14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1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6FBD5-BC61-429B-93A8-459BE4AA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F4EFB-6184-47CD-995C-038BA511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00A73-B0F5-4556-9CAE-C312B5AB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27291-F368-42F2-A1E7-0E354010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DF8CA-208F-4254-B06F-032016D2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6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1E1A6-B26E-4C72-B859-864176AB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87227-63AA-4D96-8DFC-F25C4F6D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258019-53DF-423B-9F53-B10D5304E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C001A5-3A42-4ABA-9513-E4BE9966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07310-66FD-4209-B5AE-509A3521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5EF55-CDC9-4DAD-B35A-DB6C98A1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7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E19F4-DEA3-4ABE-A3FE-3CA69338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36C61-17A4-45AA-8FD5-1744EB209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F4118E-D046-4B3F-AA23-A7A0F6AAD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EA5F46-D54F-4FD5-9BBF-4CA25E5B6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CD2A76-B382-467E-A381-C2052EFCA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5DCC9F-81DB-4BBF-B4FB-BC3FF67A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455464-80A1-4626-A050-878223CB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F36643-0006-4942-8FA2-E032447D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998C7-1B52-42C4-8BE5-C12690DD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AF7990-A595-40D1-9B32-B38CF45A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227D1F-CF7B-47F2-AD7B-8A9817A2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1ACFC2-7E57-4524-96D3-A3A821D2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2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AED0B4-F216-49AD-8046-D7EE8691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307DB7-BAD7-4635-AA8D-6073513F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46D0F-F979-44E2-B360-30685C02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1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DE145-C19A-4628-A830-4A298BEF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08684-8261-4673-8312-BF2AD7C2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373129-9EE7-49FB-8E9F-03202C0F1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41B42-9C66-475C-BC16-26B99789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26BB3C-777C-42CF-8A0C-0A75EB9C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1B6A44-D847-4312-9EFE-D2F6CBF6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6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03DFD-25A4-4DF8-ACA5-C64FAE27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2C50AC-7AFF-4118-A5B8-E4188AD9F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CA0E7D-4EE8-40DD-9608-E79479A8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8F3F9-38CD-4123-A8F4-0132C0B4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D76C4-0789-4BAF-ACD1-D6E145B8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A5C76-E025-4623-962B-7708B40D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1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6F2C9-737E-4ADE-AFC6-5D17966D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08FDD-A54F-4B81-A3AE-05FD8E1EF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BB848-977C-4DE4-9F05-137A5B198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6EDC0-F164-481B-9020-342C858A217B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6EB05-AFD2-4DA6-AF21-ADD519781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20FB3-BAD3-4498-B2D3-700CAB5C3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7C34-D05A-45DD-A2E4-AAF1DDB18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9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DA2300-4E16-48BB-A049-995F7F6FE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1285" r="5266" b="859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BC95E-1D48-452B-8784-1D053669F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922" y="1240969"/>
            <a:ext cx="9244149" cy="9339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224C25-4877-4B46-9BFD-D1CE058E4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67" y="2468879"/>
            <a:ext cx="9710057" cy="3500846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Чеченской Республики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Чеченской Республики на 2026 год и на плановый период 2027 и 2028 годов»</a:t>
            </a:r>
          </a:p>
        </p:txBody>
      </p:sp>
    </p:spTree>
    <p:extLst>
      <p:ext uri="{BB962C8B-B14F-4D97-AF65-F5344CB8AC3E}">
        <p14:creationId xmlns:p14="http://schemas.microsoft.com/office/powerpoint/2010/main" val="40341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F3B9F6-7DA5-4FA6-97F1-2E6C944E5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t="10403" b="14865"/>
          <a:stretch/>
        </p:blipFill>
        <p:spPr>
          <a:xfrm>
            <a:off x="0" y="-3"/>
            <a:ext cx="12192000" cy="685800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23A543B-F2E1-45C8-A7C3-596E5E58D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70"/>
            <a:ext cx="10515600" cy="6344501"/>
          </a:xfrm>
        </p:spPr>
        <p:txBody>
          <a:bodyPr>
            <a:normAutofit lnSpcReduction="10000"/>
          </a:bodyPr>
          <a:lstStyle/>
          <a:p>
            <a:pPr marL="357188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tabLst>
                <a:tab pos="269875" algn="l"/>
              </a:tabLst>
            </a:pP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lvl="0" indent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tabLst>
                <a:tab pos="269875" algn="l"/>
              </a:tabLst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республиканского бюджета на плановый период 2027 и 2028 годов, определенные исходя из прогнозируемого уровня инфляции, не превышающего соответственно 4,0 процента (декабрь 2027 года к декабрю 2026 года) и 4,0 процента (декабрь 2028 года к декабрю 2027 года):</a:t>
            </a:r>
          </a:p>
          <a:p>
            <a:pPr marL="642938" indent="-285750" algn="just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tabLst>
                <a:tab pos="269875" algn="l"/>
              </a:tabLst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Прогнозируемый общий объем доходов республиканского бюджета на 2027 год в сумме 124 600 264,1 тыс. рублей, в том числе безвозмездных поступлений в сумме 90 208 530,8  тыс. рублей, налоговых и неналоговых доходов в сумме 34 391 733,3 тыс. рублей, на 2028 год в сумме 126 041 641,0  тыс. рублей, в том числе безвозмездных поступлений в сумме 89 676 823,6 тыс. рублей, налоговых и неналоговых доходов в сумме 36 364 817,4 тыс. рублей;</a:t>
            </a:r>
          </a:p>
          <a:p>
            <a:pPr algn="just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Общий объем расходов республиканского бюджета на 2027 год в сумме 125 336 302,0 тыс. рублей, в том числе условно утвержденные расходы в сумме 1 969 826,8 тыс. рублей, на 2028 год в сумме 126 477 678,9 тыс. рублей, в том числе условно утвержденные расходы в сумме 4 197 359,4 тыс. рублей;</a:t>
            </a:r>
          </a:p>
          <a:p>
            <a:pPr marL="342900" lvl="0" indent="-342900" algn="just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+mj-lt"/>
              <a:buAutoNum type="arabicParenR"/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Прогнозируемый дефицит республиканского бюджета на 2027 год в сумме 736 037,9 тыс. рублей, на 2028 год в сумме 436 037,9 тыс. рублей.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1F0F74-6693-4AC5-BB4C-4D4C77403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4341" r="39290" b="47759"/>
          <a:stretch/>
        </p:blipFill>
        <p:spPr>
          <a:xfrm rot="5400000">
            <a:off x="-3009903" y="3009901"/>
            <a:ext cx="6858003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7C095BB-3549-4F45-B721-26DF2F4A1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269334"/>
              </p:ext>
            </p:extLst>
          </p:nvPr>
        </p:nvGraphicFramePr>
        <p:xfrm>
          <a:off x="-3" y="0"/>
          <a:ext cx="12192002" cy="6857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9259">
                  <a:extLst>
                    <a:ext uri="{9D8B030D-6E8A-4147-A177-3AD203B41FA5}">
                      <a16:colId xmlns:a16="http://schemas.microsoft.com/office/drawing/2014/main" val="86915892"/>
                    </a:ext>
                  </a:extLst>
                </a:gridCol>
                <a:gridCol w="783482">
                  <a:extLst>
                    <a:ext uri="{9D8B030D-6E8A-4147-A177-3AD203B41FA5}">
                      <a16:colId xmlns:a16="http://schemas.microsoft.com/office/drawing/2014/main" val="3910451977"/>
                    </a:ext>
                  </a:extLst>
                </a:gridCol>
                <a:gridCol w="770423">
                  <a:extLst>
                    <a:ext uri="{9D8B030D-6E8A-4147-A177-3AD203B41FA5}">
                      <a16:colId xmlns:a16="http://schemas.microsoft.com/office/drawing/2014/main" val="658412897"/>
                    </a:ext>
                  </a:extLst>
                </a:gridCol>
                <a:gridCol w="999715">
                  <a:extLst>
                    <a:ext uri="{9D8B030D-6E8A-4147-A177-3AD203B41FA5}">
                      <a16:colId xmlns:a16="http://schemas.microsoft.com/office/drawing/2014/main" val="2204509321"/>
                    </a:ext>
                  </a:extLst>
                </a:gridCol>
                <a:gridCol w="863231">
                  <a:extLst>
                    <a:ext uri="{9D8B030D-6E8A-4147-A177-3AD203B41FA5}">
                      <a16:colId xmlns:a16="http://schemas.microsoft.com/office/drawing/2014/main" val="1397523602"/>
                    </a:ext>
                  </a:extLst>
                </a:gridCol>
                <a:gridCol w="1006666">
                  <a:extLst>
                    <a:ext uri="{9D8B030D-6E8A-4147-A177-3AD203B41FA5}">
                      <a16:colId xmlns:a16="http://schemas.microsoft.com/office/drawing/2014/main" val="2648396964"/>
                    </a:ext>
                  </a:extLst>
                </a:gridCol>
                <a:gridCol w="856280">
                  <a:extLst>
                    <a:ext uri="{9D8B030D-6E8A-4147-A177-3AD203B41FA5}">
                      <a16:colId xmlns:a16="http://schemas.microsoft.com/office/drawing/2014/main" val="1023335698"/>
                    </a:ext>
                  </a:extLst>
                </a:gridCol>
                <a:gridCol w="1023891">
                  <a:extLst>
                    <a:ext uri="{9D8B030D-6E8A-4147-A177-3AD203B41FA5}">
                      <a16:colId xmlns:a16="http://schemas.microsoft.com/office/drawing/2014/main" val="879335162"/>
                    </a:ext>
                  </a:extLst>
                </a:gridCol>
                <a:gridCol w="839055">
                  <a:extLst>
                    <a:ext uri="{9D8B030D-6E8A-4147-A177-3AD203B41FA5}">
                      <a16:colId xmlns:a16="http://schemas.microsoft.com/office/drawing/2014/main" val="2066653391"/>
                    </a:ext>
                  </a:extLst>
                </a:gridCol>
              </a:tblGrid>
              <a:tr h="77551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ОСНОВНЫЕ ПОКАЗАТЕЛИ СОЦИАЛЬНО – ЭКОНОМИЧЕСКОГО РАЗВИТИЯ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16391"/>
                  </a:ext>
                </a:extLst>
              </a:tr>
              <a:tr h="33788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Показатели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оценка показателя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075571"/>
                  </a:ext>
                </a:extLst>
              </a:tr>
              <a:tr h="172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2026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2027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2028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849205"/>
                  </a:ext>
                </a:extLst>
              </a:tr>
              <a:tr h="331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консервативный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базовый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консервативный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базовый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консервативный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базовый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2042796277"/>
                  </a:ext>
                </a:extLst>
              </a:tr>
              <a:tr h="172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 вариант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 вариант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вариант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 вариант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 вариант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578712080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b="1" u="none" strike="noStrike" dirty="0">
                          <a:effectLst/>
                        </a:rPr>
                        <a:t>НАСЕЛЕНИЕ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3697131255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Численность населения (на 1 января года)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тыс. чел.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1590,20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1610,00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1610,50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1631,10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1631,60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1653,50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1654,00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1377994638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Валовой региональный продукт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млн руб.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468751,4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496881,3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503187,4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524812,7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532242,9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552982,0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561904,0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1489430672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Сельское хозяйство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млн руб.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131430,4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138913,8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138662,2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146054,66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145938,86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153577,7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153760,4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4095416264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b="1" u="none" strike="noStrike" dirty="0">
                          <a:effectLst/>
                        </a:rPr>
                        <a:t>СТРОИТЕЛЬСТВО: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b"/>
                </a:tc>
                <a:extLst>
                  <a:ext uri="{0D108BD9-81ED-4DB2-BD59-A6C34878D82A}">
                    <a16:rowId xmlns:a16="http://schemas.microsoft.com/office/drawing/2014/main" val="1385187295"/>
                  </a:ext>
                </a:extLst>
              </a:tr>
              <a:tr h="502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Объем работ, выполненных по виду деятельности "Строительство"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ценах </a:t>
                      </a:r>
                      <a:r>
                        <a:rPr lang="ru-RU" sz="1000" u="none" strike="noStrike" dirty="0" err="1">
                          <a:effectLst/>
                        </a:rPr>
                        <a:t>соответств</a:t>
                      </a:r>
                      <a:r>
                        <a:rPr lang="ru-RU" sz="1000" u="none" strike="noStrike" dirty="0">
                          <a:effectLst/>
                        </a:rPr>
                        <a:t>. лет; млн руб.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179994,60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193494,60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193494,60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208494,60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208494,60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226994,60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226994,60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12401047"/>
                  </a:ext>
                </a:extLst>
              </a:tr>
              <a:tr h="502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Ввод в действие жилых домов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кв. м общей площади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2700,00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2750,00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2850,00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2950,00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2990,00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4048268663"/>
                  </a:ext>
                </a:extLst>
              </a:tr>
              <a:tr h="220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    </a:t>
                      </a:r>
                      <a:r>
                        <a:rPr lang="ru-RU" sz="1000" b="1" u="none" strike="noStrike" dirty="0">
                          <a:effectLst/>
                        </a:rPr>
                        <a:t>МАЛОЕ И СРЕДНЕЕ ПРЕДПРИНИМАТЕЛЬСТВО, ВКЛЮЧАЯ МИКРОПРЕДПРИЯТИЯ: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3273165894"/>
                  </a:ext>
                </a:extLst>
              </a:tr>
              <a:tr h="193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Количество малых и средних предприятий, включая микропредприятия (на конец года)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30836,0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32223,6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33919,6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33480,3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35242,5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34786,1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36616,9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1284693913"/>
                  </a:ext>
                </a:extLst>
              </a:tr>
              <a:tr h="1810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Оборот малых и средних предприятий, включая микропредприятия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млрд 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286,5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315,5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333,1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351,2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369,7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371,7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391,3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3297607374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Инвестиции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258451,72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268023,73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281305,31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334430,51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351082,66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396684,37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416423,15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3510397555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b="1" u="none" strike="noStrike" dirty="0">
                          <a:effectLst/>
                        </a:rPr>
                        <a:t>ДЕНЕЖНЫЕ ДОХОДЫ НАСЕЛЕНИЯ: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2485593840"/>
                  </a:ext>
                </a:extLst>
              </a:tr>
              <a:tr h="337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Прожиточный минимум в среднем на душу населения (в среднем за год), в том числе по основным социально-демографическим группам населения: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руб./мес.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17023,7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18419,5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18317,8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19156,8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19050,2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19922,9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19812,5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1825687323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</a:t>
                      </a:r>
                      <a:r>
                        <a:rPr lang="ru-RU" sz="1000" u="none" strike="noStrike" dirty="0">
                          <a:effectLst/>
                        </a:rPr>
                        <a:t>трудоспособного населения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184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руб./мес.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18555,8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20077,3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19966,4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20880,9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20764,8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21715,9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21595,6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3363351142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</a:t>
                      </a:r>
                      <a:r>
                        <a:rPr lang="ru-RU" sz="1000" u="none" strike="noStrike" dirty="0">
                          <a:effectLst/>
                        </a:rPr>
                        <a:t>пенсионеров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184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руб./мес.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14641,0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15840,8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15753,3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16474,8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16383,2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17133,7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17038,7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3824845218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</a:t>
                      </a:r>
                      <a:r>
                        <a:rPr lang="ru-RU" sz="1000" u="none" strike="noStrike" dirty="0">
                          <a:effectLst/>
                        </a:rPr>
                        <a:t>детей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184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руб./мес.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16513,0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17866,9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17768,2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18582,1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18478,7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19352,2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19218,1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1683291817"/>
                  </a:ext>
                </a:extLst>
              </a:tr>
              <a:tr h="337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Численность населения с денежными доходами ниже границы бедности к общей </a:t>
                      </a:r>
                      <a:r>
                        <a:rPr lang="en-US" sz="1000" u="none" strike="noStrike" dirty="0">
                          <a:effectLst/>
                        </a:rPr>
                        <a:t>  </a:t>
                      </a:r>
                      <a:r>
                        <a:rPr lang="ru-RU" sz="1000" u="none" strike="noStrike" dirty="0">
                          <a:effectLst/>
                        </a:rPr>
                        <a:t>численности населения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28971405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b="1" u="none" strike="noStrike" dirty="0">
                          <a:effectLst/>
                        </a:rPr>
                        <a:t>ТРУД И ЗАНЯТОСТЬ: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3323589590"/>
                  </a:ext>
                </a:extLst>
              </a:tr>
              <a:tr h="205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46328,7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47996,5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54553,7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49860,0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57890,1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52760,0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61226,5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2999845677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Уровень зарегистрированной безработицы (на конец года)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802607522"/>
                  </a:ext>
                </a:extLst>
              </a:tr>
              <a:tr h="172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Общая численность безработных (по методологии МОТ)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чел.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48,7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46,4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3119952665"/>
                  </a:ext>
                </a:extLst>
              </a:tr>
              <a:tr h="337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</a:t>
                      </a:r>
                      <a:r>
                        <a:rPr lang="ru-RU" sz="1000" u="none" strike="noStrike" dirty="0">
                          <a:effectLst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тыс. чел.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45,3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45,8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43,8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41,1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2" marR="7182" marT="7182" marB="0" anchor="ctr"/>
                </a:tc>
                <a:extLst>
                  <a:ext uri="{0D108BD9-81ED-4DB2-BD59-A6C34878D82A}">
                    <a16:rowId xmlns:a16="http://schemas.microsoft.com/office/drawing/2014/main" val="136121225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5216AA-5594-4340-88F4-EEB8AC8E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29710" r="4611" b="27056"/>
          <a:stretch/>
        </p:blipFill>
        <p:spPr>
          <a:xfrm>
            <a:off x="0" y="387415"/>
            <a:ext cx="5486400" cy="7402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D68D7E-68A8-476C-B8CF-617C34088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29710" r="1122" b="35959"/>
          <a:stretch/>
        </p:blipFill>
        <p:spPr>
          <a:xfrm rot="10800000">
            <a:off x="5486400" y="318069"/>
            <a:ext cx="5687367" cy="587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7B9700-6E9A-465C-B54C-FA3C4FC19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1" t="29710" r="11035" b="27056"/>
          <a:stretch/>
        </p:blipFill>
        <p:spPr>
          <a:xfrm rot="10800000">
            <a:off x="11173767" y="165640"/>
            <a:ext cx="1018233" cy="7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80E5C8-C854-432A-B04D-297EA1323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6089" b="960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2E29C-7DC4-4A3B-95C8-AEAA9DBD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193" y="158054"/>
            <a:ext cx="449131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ДОХОДЫ БЮДЖЕТА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BF2B-F34C-4F4A-8F43-26F5BFF8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15" y="1158240"/>
            <a:ext cx="9474667" cy="468521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Прогнозируемый общий объем доходов республиканского бюджета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2026 году в сумме 142 571 125,0 тыс. рублей, в том числе безвозмездных поступлений в сумме 111 712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508,7 тыс. рублей, налоговых и неналоговых доходов в сумме 30 858 616,3 тыс. рублей;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Прогнозируемый общий объем доходов республиканского бюджета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плановый период 2027 - 2028 года составляет: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2027 году в сумме 124 600 264,1 тыс. рублей, в том числе безвозмездных поступлений в сумме 90 208 530,8  тыс. рублей, налоговых и неналоговых доходов в сумме 34 391 733,3 тыс. рублей;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2028 году в сумме 126 041 641,0  тыс. рублей, в том числе безвозмездных поступлений в сумме 89 676 823,6 тыс. рублей, налоговых и неналоговых доходов в сумме 36 364 817,4 тыс. рублей.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F4867-C61B-4434-99F7-97D377EFF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4341" r="39290" b="47759"/>
          <a:stretch/>
        </p:blipFill>
        <p:spPr>
          <a:xfrm rot="5400000">
            <a:off x="-3009903" y="3009901"/>
            <a:ext cx="6858003" cy="8381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E2A22-A8C7-45F2-8938-C7301FE911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9" y="5047307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20116-A21F-45D6-A602-D81CF527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26EDBE8-B331-42F3-89A2-ED348EA4B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85969"/>
              </p:ext>
            </p:extLst>
          </p:nvPr>
        </p:nvGraphicFramePr>
        <p:xfrm>
          <a:off x="1" y="-1"/>
          <a:ext cx="12191999" cy="686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0337">
                  <a:extLst>
                    <a:ext uri="{9D8B030D-6E8A-4147-A177-3AD203B41FA5}">
                      <a16:colId xmlns:a16="http://schemas.microsoft.com/office/drawing/2014/main" val="3708673503"/>
                    </a:ext>
                  </a:extLst>
                </a:gridCol>
                <a:gridCol w="1833330">
                  <a:extLst>
                    <a:ext uri="{9D8B030D-6E8A-4147-A177-3AD203B41FA5}">
                      <a16:colId xmlns:a16="http://schemas.microsoft.com/office/drawing/2014/main" val="3590323448"/>
                    </a:ext>
                  </a:extLst>
                </a:gridCol>
                <a:gridCol w="1847389">
                  <a:extLst>
                    <a:ext uri="{9D8B030D-6E8A-4147-A177-3AD203B41FA5}">
                      <a16:colId xmlns:a16="http://schemas.microsoft.com/office/drawing/2014/main" val="978234468"/>
                    </a:ext>
                  </a:extLst>
                </a:gridCol>
                <a:gridCol w="1847389">
                  <a:extLst>
                    <a:ext uri="{9D8B030D-6E8A-4147-A177-3AD203B41FA5}">
                      <a16:colId xmlns:a16="http://schemas.microsoft.com/office/drawing/2014/main" val="2280670923"/>
                    </a:ext>
                  </a:extLst>
                </a:gridCol>
                <a:gridCol w="1259713">
                  <a:extLst>
                    <a:ext uri="{9D8B030D-6E8A-4147-A177-3AD203B41FA5}">
                      <a16:colId xmlns:a16="http://schemas.microsoft.com/office/drawing/2014/main" val="3911619258"/>
                    </a:ext>
                  </a:extLst>
                </a:gridCol>
                <a:gridCol w="1259713">
                  <a:extLst>
                    <a:ext uri="{9D8B030D-6E8A-4147-A177-3AD203B41FA5}">
                      <a16:colId xmlns:a16="http://schemas.microsoft.com/office/drawing/2014/main" val="2220692450"/>
                    </a:ext>
                  </a:extLst>
                </a:gridCol>
                <a:gridCol w="1484128">
                  <a:extLst>
                    <a:ext uri="{9D8B030D-6E8A-4147-A177-3AD203B41FA5}">
                      <a16:colId xmlns:a16="http://schemas.microsoft.com/office/drawing/2014/main" val="3188381073"/>
                    </a:ext>
                  </a:extLst>
                </a:gridCol>
              </a:tblGrid>
              <a:tr h="49928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ДОХОДЫ БЮДЖЕТА ПО ВИДАМ ДОХОДОВ В 2024-2028 ГОДАХ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746575"/>
                  </a:ext>
                </a:extLst>
              </a:tr>
              <a:tr h="4052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ru-RU" sz="1200" b="1" u="none" strike="noStrike" dirty="0">
                          <a:effectLst/>
                        </a:rPr>
                        <a:t>ИСТОЧНИКИ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Факт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Оценка исполнения в 2025 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Ожидаемое исполнение 2025 года к 2024 году,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Прогноз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93254"/>
                  </a:ext>
                </a:extLst>
              </a:tr>
              <a:tr h="227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 2026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 2027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4264175940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   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25 509,73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28 912,33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261,13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30 858,62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34 391,73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36 364,82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2103279991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   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23 877,37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26 458,60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28 928,94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32 426,72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34 363,28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2494103155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в 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3537107743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Налог на прибыль организаций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1 956,43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2 130,45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108,9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2 241,22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2 286,33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2 392,14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3522733304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Налог на доходы физических лиц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11 620,36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13 106,61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14 611,50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15 672,95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16 962,83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1726340462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Акцизы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4 534,37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4 594,55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4 998,18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7 179,21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7 435,33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743612226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Налоги на совокупный доход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590,08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1 278,52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1 353,67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1 407,82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1 464,13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830897806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Налог на имущество организаций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4 123,59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4 306,54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4 625,78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4 737,54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4 920,44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2654685494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Транспортный налог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902,08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937,16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985,90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1 025,33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1 066,34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1178181117"/>
                  </a:ext>
                </a:extLst>
              </a:tr>
              <a:tr h="404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Налог на добычу полезных ископаемых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12,99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19,64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20,42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541363815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Иные доходные источники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137,48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89,45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93,82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97,90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4005490199"/>
                  </a:ext>
                </a:extLst>
              </a:tr>
              <a:tr h="237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   НЕНАЛОГОВЫЕ ДОХОДЫ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1 632,36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2 453,73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150,3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1 929,68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1 965,01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2 001,54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1429359749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из них: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482247203"/>
                  </a:ext>
                </a:extLst>
              </a:tr>
              <a:tr h="39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Штрафы, санкции, возмещение ущерба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935,86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992,24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1 031,76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1 031,59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1 031,20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2006461102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   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121 579,26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125 463,00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111 712,51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90 208,53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89 676,82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1361241068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в том числе: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188938508"/>
                  </a:ext>
                </a:extLst>
              </a:tr>
              <a:tr h="39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Безвозмездные поступления от других бюджетов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120 894,74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123 671,56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111 712,51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90 208,53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89 676,82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4011127917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Дотации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72 301,62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74 266,61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70 417,34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43 665,30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47 146,33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209114278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Субсидии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36 599,24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39 028,23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28 344,42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33 540,92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29 074,42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2463029256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Субвенции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10 066,59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8 162,54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10 780,88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10 794,60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11 210,03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3658327267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Иные межбюджетные трансферты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1 927,29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2 214,18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2 169,87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2 207,72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2 246,04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3069098934"/>
                  </a:ext>
                </a:extLst>
              </a:tr>
              <a:tr h="227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  Прочие 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684,51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1 791,44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1468570975"/>
                  </a:ext>
                </a:extLst>
              </a:tr>
              <a:tr h="214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   ВСЕГО ДОХОДОВ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147 088,98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154 375,33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364,32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142 571,12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124 600,26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126 041,64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21" marR="3021" marT="3021" marB="0" anchor="ctr"/>
                </a:tc>
                <a:extLst>
                  <a:ext uri="{0D108BD9-81ED-4DB2-BD59-A6C34878D82A}">
                    <a16:rowId xmlns:a16="http://schemas.microsoft.com/office/drawing/2014/main" val="82137157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D448A7-F35B-4910-9CBA-2249DC347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29710" r="4611" b="27056"/>
          <a:stretch/>
        </p:blipFill>
        <p:spPr>
          <a:xfrm rot="5400000">
            <a:off x="-793460" y="2974577"/>
            <a:ext cx="6857996" cy="9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1BEEB8-20AB-4B61-B676-752CFD9DD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r="3575"/>
          <a:stretch/>
        </p:blipFill>
        <p:spPr>
          <a:xfrm>
            <a:off x="0" y="0"/>
            <a:ext cx="12192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9FD8B2-DF58-44C5-94B1-0E0D4161F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5765" r="39290" b="1222"/>
          <a:stretch/>
        </p:blipFill>
        <p:spPr>
          <a:xfrm rot="5400000">
            <a:off x="-4132838" y="1953641"/>
            <a:ext cx="6858003" cy="2950722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D910026-EDDF-4C63-A751-F153381DD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551934"/>
              </p:ext>
            </p:extLst>
          </p:nvPr>
        </p:nvGraphicFramePr>
        <p:xfrm>
          <a:off x="349631" y="-2"/>
          <a:ext cx="114927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37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F0B36-F0B2-4D24-A575-E85DFECC6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" b="27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20738-79E3-43D0-A83E-02A124BC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РАСХОДЫ БЮДЖЕТА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71385-94AC-4809-9AD9-34B85472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38" y="182935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Прогнозируемый общий объем расходов республиканского бюджета на 2026  год составляет 149 890 776,8 тыс. рублей, на плановый период 2027 и 2028  годов, в сумме 125 336 302,0 тыс. рублей, и в сумме 126 477 678,9 тыс. рублей  соответственно.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Прогнозный объем расходов бюджета Чеченской Республики на 2026 - 2028 годы определен исходя из финансовых возможностей бюджета с учетом сохранения в горизонте прогнозирования социальной ориентированности республиканского бюджета и бюджетов муниципальных образований Чеченской Республики.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569B7-D7E0-497D-AFDB-9ED0F25D7C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9" y="4687412"/>
            <a:ext cx="2539682" cy="25396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C3ABA3-C148-4585-A814-6CFCA7E9DE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4341" r="39290" b="47759"/>
          <a:stretch/>
        </p:blipFill>
        <p:spPr>
          <a:xfrm rot="5400000">
            <a:off x="-3009903" y="3009901"/>
            <a:ext cx="6858003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2E56B13-30F2-43FE-85F7-3630E082C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043112"/>
              </p:ext>
            </p:extLst>
          </p:nvPr>
        </p:nvGraphicFramePr>
        <p:xfrm>
          <a:off x="-8709" y="0"/>
          <a:ext cx="12200711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5602">
                  <a:extLst>
                    <a:ext uri="{9D8B030D-6E8A-4147-A177-3AD203B41FA5}">
                      <a16:colId xmlns:a16="http://schemas.microsoft.com/office/drawing/2014/main" val="1478802464"/>
                    </a:ext>
                  </a:extLst>
                </a:gridCol>
                <a:gridCol w="735937">
                  <a:extLst>
                    <a:ext uri="{9D8B030D-6E8A-4147-A177-3AD203B41FA5}">
                      <a16:colId xmlns:a16="http://schemas.microsoft.com/office/drawing/2014/main" val="3206376179"/>
                    </a:ext>
                  </a:extLst>
                </a:gridCol>
                <a:gridCol w="813730">
                  <a:extLst>
                    <a:ext uri="{9D8B030D-6E8A-4147-A177-3AD203B41FA5}">
                      <a16:colId xmlns:a16="http://schemas.microsoft.com/office/drawing/2014/main" val="3563077504"/>
                    </a:ext>
                  </a:extLst>
                </a:gridCol>
                <a:gridCol w="286414">
                  <a:extLst>
                    <a:ext uri="{9D8B030D-6E8A-4147-A177-3AD203B41FA5}">
                      <a16:colId xmlns:a16="http://schemas.microsoft.com/office/drawing/2014/main" val="257643865"/>
                    </a:ext>
                  </a:extLst>
                </a:gridCol>
                <a:gridCol w="1167001">
                  <a:extLst>
                    <a:ext uri="{9D8B030D-6E8A-4147-A177-3AD203B41FA5}">
                      <a16:colId xmlns:a16="http://schemas.microsoft.com/office/drawing/2014/main" val="3068630776"/>
                    </a:ext>
                  </a:extLst>
                </a:gridCol>
                <a:gridCol w="249623">
                  <a:extLst>
                    <a:ext uri="{9D8B030D-6E8A-4147-A177-3AD203B41FA5}">
                      <a16:colId xmlns:a16="http://schemas.microsoft.com/office/drawing/2014/main" val="228216201"/>
                    </a:ext>
                  </a:extLst>
                </a:gridCol>
                <a:gridCol w="1011286">
                  <a:extLst>
                    <a:ext uri="{9D8B030D-6E8A-4147-A177-3AD203B41FA5}">
                      <a16:colId xmlns:a16="http://schemas.microsoft.com/office/drawing/2014/main" val="3631471028"/>
                    </a:ext>
                  </a:extLst>
                </a:gridCol>
                <a:gridCol w="209422">
                  <a:extLst>
                    <a:ext uri="{9D8B030D-6E8A-4147-A177-3AD203B41FA5}">
                      <a16:colId xmlns:a16="http://schemas.microsoft.com/office/drawing/2014/main" val="1464989866"/>
                    </a:ext>
                  </a:extLst>
                </a:gridCol>
                <a:gridCol w="1118865">
                  <a:extLst>
                    <a:ext uri="{9D8B030D-6E8A-4147-A177-3AD203B41FA5}">
                      <a16:colId xmlns:a16="http://schemas.microsoft.com/office/drawing/2014/main" val="1528932280"/>
                    </a:ext>
                  </a:extLst>
                </a:gridCol>
                <a:gridCol w="131983">
                  <a:extLst>
                    <a:ext uri="{9D8B030D-6E8A-4147-A177-3AD203B41FA5}">
                      <a16:colId xmlns:a16="http://schemas.microsoft.com/office/drawing/2014/main" val="1017215089"/>
                    </a:ext>
                  </a:extLst>
                </a:gridCol>
                <a:gridCol w="1250848">
                  <a:extLst>
                    <a:ext uri="{9D8B030D-6E8A-4147-A177-3AD203B41FA5}">
                      <a16:colId xmlns:a16="http://schemas.microsoft.com/office/drawing/2014/main" val="1193608403"/>
                    </a:ext>
                  </a:extLst>
                </a:gridCol>
              </a:tblGrid>
              <a:tr h="292535">
                <a:tc gridSpan="2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7" marR="7257" marT="7257" marB="0" anchor="b"/>
                </a:tc>
                <a:extLst>
                  <a:ext uri="{0D108BD9-81ED-4DB2-BD59-A6C34878D82A}">
                    <a16:rowId xmlns:a16="http://schemas.microsoft.com/office/drawing/2014/main" val="2473626483"/>
                  </a:ext>
                </a:extLst>
              </a:tr>
              <a:tr h="35370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Georgia" panose="02040502050405020303" pitchFamily="18" charset="0"/>
                        </a:rPr>
                        <a:t>СВЕДЕНИЯ О РАСХОДАХ  БЮДЖЕТА ЧЕЧЕНСКОЙ РЕСПУБЛИКИ ПО РАЗДЕЛАМ И ПОДРАЗДЕЛАМ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556151"/>
                  </a:ext>
                </a:extLst>
              </a:tr>
              <a:tr h="292535"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extLst>
                  <a:ext uri="{0D108BD9-81ED-4DB2-BD59-A6C34878D82A}">
                    <a16:rowId xmlns:a16="http://schemas.microsoft.com/office/drawing/2014/main" val="759390634"/>
                  </a:ext>
                </a:extLst>
              </a:tr>
              <a:tr h="554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537687"/>
                  </a:ext>
                </a:extLst>
              </a:tr>
              <a:tr h="190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b="1" dirty="0"/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b="1" dirty="0"/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b="1" dirty="0"/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2493053422"/>
                  </a:ext>
                </a:extLst>
              </a:tr>
              <a:tr h="247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908608706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5 564 839,49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5 564 839,49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6 973 639,29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6 973 639,29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6 755 783,07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6 755 783,07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3 505 082,93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3 505 082,93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3 505 092,03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3 505 092,03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1101689669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Национальная оборона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58 392,90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58 392,90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69 988,8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69 988,8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98 306,30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98 306,30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109 429,50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109 429,50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138 783,50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138 783,50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3372246239"/>
                  </a:ext>
                </a:extLst>
              </a:tr>
              <a:tr h="491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342 285,37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342 285,37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619 221,46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619 221,46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370 884,18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370 884,18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335 466,26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335 466,26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340 416,66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340 416,66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282454831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26 117 795,50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26 117 795,50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29 587 042,24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29 587 042,24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17 912 187,64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17 912 187,64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20 728 481,70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20 728 481,70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16 163 477,96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16 163 477,96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1323925346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8 437 812,27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8 437 812,27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10 401 673,36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10 401 673,36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5 384 207,10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5 384 207,10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8 195 082,83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8 195 082,83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11 107 507,03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11 107 507,03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1577468970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Охрана окружающей среды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166 443,51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166 443,51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197 527,60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197 527,60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179 946,95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179 946,95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138 905,72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138 905,72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139 252,02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139 252,02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2470185776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51 661 484,03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51 661 484,03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50 978 550,17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50 978 550,17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57 268 793,58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57 268 793,58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33 845 917,17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33 845 917,17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34 151 416,53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34 151 416,53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2538357632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2 408 154,56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2 408 154,56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2 178 800,54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2 178 800,54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2 831 494,35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2 831 494,35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1 705 645,63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1 705 645,63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1 481 204,07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1 481 204,07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1245962475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Здравоохранение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5 884 709,16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5 884 709,16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7 425 763,18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7 425 763,18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8 993 131,32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8 993 131,32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9 366 996,41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9 366 996,41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10 863 910,99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10 863 910,99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1151511514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37 211 071,95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37 211 071,95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42 678 583,53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42 678 583,53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39 578 486,21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39 578 486,21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38 870 483,66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38 870 483,66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40 600 975,35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40 600 975,35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52093449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5 172 120,06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5 172 120,06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4 950 672,68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4 950 672,68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5 052 158,52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5 052 158,52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3 167 893,48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3 167 893,48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2 869 273,10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2 869 273,10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3879345686"/>
                  </a:ext>
                </a:extLst>
              </a:tr>
              <a:tr h="26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Средства массовой информации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753 725,34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753 725,34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793 167,19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793 167,19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817 662,56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817 662,56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567 677,97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567 677,97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557 906,32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557 906,32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678516033"/>
                  </a:ext>
                </a:extLst>
              </a:tr>
              <a:tr h="412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Обслуживание государственного (муниципального) долга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366 908,78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366 908,78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428 270,14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428 270,14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405 651,63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405 651,63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374 383,12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374 383,12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343 121,87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343 121,87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2501333929"/>
                  </a:ext>
                </a:extLst>
              </a:tr>
              <a:tr h="611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 Межбюджетные трансферты общего характера бюджетам бюджетной  </a:t>
                      </a:r>
                    </a:p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Georgia" panose="02040502050405020303" pitchFamily="18" charset="0"/>
                        </a:rPr>
                        <a:t>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5 547 109,32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5 547 109,32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5 324 073,90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5 324 073,90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4 242 083,40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4 242 083,40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4 424 855,62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4 424 855,62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4 215 341,48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4 215 341,48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1117767745"/>
                  </a:ext>
                </a:extLst>
              </a:tr>
              <a:tr h="485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Georgia" panose="02040502050405020303" pitchFamily="18" charset="0"/>
                        </a:rPr>
                        <a:t> Итого расходов: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149 692 852,25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149 692 852,25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162 606 974,07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162 606 974,07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149 890 776,80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149 890 776,80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125 336 301,99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125 336 301,99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126 477 678,89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257" marR="7257" marT="7257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126 477 678,89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7" marR="7257" marT="7257" marB="0" anchor="ctr"/>
                </a:tc>
                <a:extLst>
                  <a:ext uri="{0D108BD9-81ED-4DB2-BD59-A6C34878D82A}">
                    <a16:rowId xmlns:a16="http://schemas.microsoft.com/office/drawing/2014/main" val="348234326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2A718E-F408-4D21-8489-7BD158A8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29710" r="4611" b="27056"/>
          <a:stretch/>
        </p:blipFill>
        <p:spPr>
          <a:xfrm rot="5400000">
            <a:off x="2083309" y="3294969"/>
            <a:ext cx="6200769" cy="9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44F360A-DB37-4E4A-A3C8-3F32A8C9E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973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706E54D-E8A5-40DF-A39B-C19BDB0CC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894355"/>
              </p:ext>
            </p:extLst>
          </p:nvPr>
        </p:nvGraphicFramePr>
        <p:xfrm>
          <a:off x="5524902" y="3226602"/>
          <a:ext cx="5868469" cy="398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F5DDC6-F90C-4E89-ADAF-2E82992F45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5765" r="39290" b="1222"/>
          <a:stretch/>
        </p:blipFill>
        <p:spPr>
          <a:xfrm rot="5400000">
            <a:off x="-4132838" y="1953641"/>
            <a:ext cx="6858003" cy="29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879EFD-66CE-4CE4-81BA-E3DBF1F8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BA19842-84F4-4025-9412-FB4F3B45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05" y="413158"/>
            <a:ext cx="10954623" cy="5182299"/>
          </a:xfrm>
        </p:spPr>
        <p:txBody>
          <a:bodyPr>
            <a:normAutofit fontScale="77500" lnSpcReduction="20000"/>
          </a:bodyPr>
          <a:lstStyle/>
          <a:p>
            <a:pPr indent="398463" algn="just">
              <a:lnSpc>
                <a:spcPct val="120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расходов бюджета Чеченской Республики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2026-2028 годы рассчитан исходя из уточненных плановых назначений по расходам консолидированного бюджета Чеченской Республики на 2025 год по состоянию на 1 октября 2025 года, скорректированных на прогнозный уровень инфляции на 2026-2028 годы в соответствии с прогнозом социально - экономического развития Российской Федерации на 2026 год и на плановый период 2027 и 2028 годов по следующим направлениям:</a:t>
            </a: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оплаты труда отдельных категорий работников в сфере образования, здравоохранения, социального обеспечения населения, культуры и науки в целях сохранения, предусмотренных указами Президента Российской Федерации 2012 года соотношений оплаты труда отдельных категорий работников бюджетной сферы и среднемесячного дохода от трудовой деятельности;</a:t>
            </a: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оплаты труда работников бюджетной сферы, на которых не распространяется действие указов Президента Российской Федерации 2012 года, исходя из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непревышения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темпов и сроков повышения оплаты труда соответствующих категорий работников, предусмотренных на федеральном уровне.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30554F-7FDD-45CC-BF4F-5C9EA6079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4341" r="39290" b="47759"/>
          <a:stretch/>
        </p:blipFill>
        <p:spPr>
          <a:xfrm rot="5400000">
            <a:off x="-3009903" y="3009901"/>
            <a:ext cx="6858003" cy="8381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7137C5-4215-4182-8994-7A38671CDB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9" y="4687412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3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6AAFE08-D3CA-4266-92BA-7C69B6403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61018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14651-42EA-434B-8093-671417208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4341" r="39290" b="47759"/>
          <a:stretch/>
        </p:blipFill>
        <p:spPr>
          <a:xfrm rot="5400000">
            <a:off x="-3009903" y="3009901"/>
            <a:ext cx="6858003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0169E2-8DEF-4463-8078-06BEA1490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 r="1915" b="137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52F80-9D30-4599-B963-55254A3E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70" y="1298403"/>
            <a:ext cx="10957414" cy="5222714"/>
          </a:xfrm>
        </p:spPr>
        <p:txBody>
          <a:bodyPr>
            <a:normAutofit/>
          </a:bodyPr>
          <a:lstStyle/>
          <a:p>
            <a:pPr fontAlgn="b"/>
            <a:r>
              <a:rPr lang="ru-RU" sz="2000" b="1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u="sng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lang="ru-RU" sz="200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>  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свод консолидированных бюджетов субъектов Российской Федерации (без учета межбюджетных трансфертов между этими бюджетами) образуют консолидированный бюджет Российской Федерации.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Российской Федерации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консолидированный бюджет субъекта Российской Федерации.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консолидированный бюджет муниципального района.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A3BF8-2D9E-4C3D-AE20-617E53CC6704}"/>
              </a:ext>
            </a:extLst>
          </p:cNvPr>
          <p:cNvSpPr txBox="1"/>
          <p:nvPr/>
        </p:nvSpPr>
        <p:spPr>
          <a:xfrm>
            <a:off x="1598951" y="652071"/>
            <a:ext cx="899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3CC306-9316-4551-ABAD-A9F6CE0BC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4954" r="39290" b="1222"/>
          <a:stretch/>
        </p:blipFill>
        <p:spPr>
          <a:xfrm rot="5400000">
            <a:off x="-4113866" y="1934667"/>
            <a:ext cx="6858003" cy="29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09C6B-4FC4-41C9-85C6-F591E4E6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D0C672F-2A17-4D95-AF16-927BA7FB1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28755"/>
              </p:ext>
            </p:extLst>
          </p:nvPr>
        </p:nvGraphicFramePr>
        <p:xfrm>
          <a:off x="-1" y="-10006"/>
          <a:ext cx="12192001" cy="686800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048749">
                  <a:extLst>
                    <a:ext uri="{9D8B030D-6E8A-4147-A177-3AD203B41FA5}">
                      <a16:colId xmlns:a16="http://schemas.microsoft.com/office/drawing/2014/main" val="72233838"/>
                    </a:ext>
                  </a:extLst>
                </a:gridCol>
                <a:gridCol w="1003136">
                  <a:extLst>
                    <a:ext uri="{9D8B030D-6E8A-4147-A177-3AD203B41FA5}">
                      <a16:colId xmlns:a16="http://schemas.microsoft.com/office/drawing/2014/main" val="4284548727"/>
                    </a:ext>
                  </a:extLst>
                </a:gridCol>
                <a:gridCol w="1042475">
                  <a:extLst>
                    <a:ext uri="{9D8B030D-6E8A-4147-A177-3AD203B41FA5}">
                      <a16:colId xmlns:a16="http://schemas.microsoft.com/office/drawing/2014/main" val="1630194691"/>
                    </a:ext>
                  </a:extLst>
                </a:gridCol>
                <a:gridCol w="1022807">
                  <a:extLst>
                    <a:ext uri="{9D8B030D-6E8A-4147-A177-3AD203B41FA5}">
                      <a16:colId xmlns:a16="http://schemas.microsoft.com/office/drawing/2014/main" val="953354310"/>
                    </a:ext>
                  </a:extLst>
                </a:gridCol>
                <a:gridCol w="1022806">
                  <a:extLst>
                    <a:ext uri="{9D8B030D-6E8A-4147-A177-3AD203B41FA5}">
                      <a16:colId xmlns:a16="http://schemas.microsoft.com/office/drawing/2014/main" val="313163749"/>
                    </a:ext>
                  </a:extLst>
                </a:gridCol>
                <a:gridCol w="993303">
                  <a:extLst>
                    <a:ext uri="{9D8B030D-6E8A-4147-A177-3AD203B41FA5}">
                      <a16:colId xmlns:a16="http://schemas.microsoft.com/office/drawing/2014/main" val="2916964676"/>
                    </a:ext>
                  </a:extLst>
                </a:gridCol>
                <a:gridCol w="983467">
                  <a:extLst>
                    <a:ext uri="{9D8B030D-6E8A-4147-A177-3AD203B41FA5}">
                      <a16:colId xmlns:a16="http://schemas.microsoft.com/office/drawing/2014/main" val="273775382"/>
                    </a:ext>
                  </a:extLst>
                </a:gridCol>
                <a:gridCol w="1022807">
                  <a:extLst>
                    <a:ext uri="{9D8B030D-6E8A-4147-A177-3AD203B41FA5}">
                      <a16:colId xmlns:a16="http://schemas.microsoft.com/office/drawing/2014/main" val="1337319001"/>
                    </a:ext>
                  </a:extLst>
                </a:gridCol>
                <a:gridCol w="1052310">
                  <a:extLst>
                    <a:ext uri="{9D8B030D-6E8A-4147-A177-3AD203B41FA5}">
                      <a16:colId xmlns:a16="http://schemas.microsoft.com/office/drawing/2014/main" val="3145837832"/>
                    </a:ext>
                  </a:extLst>
                </a:gridCol>
                <a:gridCol w="1000141">
                  <a:extLst>
                    <a:ext uri="{9D8B030D-6E8A-4147-A177-3AD203B41FA5}">
                      <a16:colId xmlns:a16="http://schemas.microsoft.com/office/drawing/2014/main" val="255656252"/>
                    </a:ext>
                  </a:extLst>
                </a:gridCol>
              </a:tblGrid>
              <a:tr h="1079581">
                <a:tc gridSpan="10"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</a:t>
                      </a:r>
                      <a:b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расходах бюджета чеченской республики по государственным программам и непрограммным направлениям деятельности на 2024 - 2028 годы</a:t>
                      </a:r>
                    </a:p>
                    <a:p>
                      <a:pPr algn="ctr" fontAlgn="ctr"/>
                      <a:endParaRPr lang="ru-RU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4029" marR="4029" marT="40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72482"/>
                  </a:ext>
                </a:extLst>
              </a:tr>
              <a:tr h="157707">
                <a:tc gridSpan="10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363298"/>
                  </a:ext>
                </a:extLst>
              </a:tr>
              <a:tr h="157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государственной программы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2024 год                   (факт)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2025                         (оценка исполнения)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2025/2024,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2026/2025,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2027/2026,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2028/2027,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200515"/>
                  </a:ext>
                </a:extLst>
              </a:tr>
              <a:tr h="388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577979"/>
                  </a:ext>
                </a:extLst>
              </a:tr>
              <a:tr h="157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18948"/>
                  </a:ext>
                </a:extLst>
              </a:tr>
              <a:tr h="349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здравоохранения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16 647 186,04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19 543 243,47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22 387 056,96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23 586 205,54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26 045 863,83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67651451"/>
                  </a:ext>
                </a:extLst>
              </a:tr>
              <a:tr h="311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образования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48 817 469,51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48 154 636,35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56 218 299,80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33 527 865,49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33 859 944,14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3397889"/>
                  </a:ext>
                </a:extLst>
              </a:tr>
              <a:tr h="466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"Социальная поддержка  и содействие занятости населения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25 788 821,27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29 693 859,65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25 239 769,67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23 436 764,23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24 512 090,27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1036406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физической культуры и спорта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6 671 256,74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4 906 173,30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5 057 346,92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3 147 350,76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2 879 180,30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103,1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33218641"/>
                  </a:ext>
                </a:extLst>
              </a:tr>
              <a:tr h="466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"Региональная политика и федеративные отношения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841 945,06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862 429,90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914 320,05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625 983,75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616 212,10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102,4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950124"/>
                  </a:ext>
                </a:extLst>
              </a:tr>
              <a:tr h="311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культуры в Чеченской Республике"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2 352 458,47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2 581 199,69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3 777 371,38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2 197 357,85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1 865 239,33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63207038"/>
                  </a:ext>
                </a:extLst>
              </a:tr>
              <a:tr h="571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промышленности, энергетики и повышение энергоэффективности в Чеченской Республике"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443 768,33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441 447,49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983 772,25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76 731,88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76 731,88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5599427"/>
                  </a:ext>
                </a:extLst>
              </a:tr>
              <a:tr h="349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дорожной отрасли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8 839 606,58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16 060 616,93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11 033 973,58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17 864 714,45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12 911 471,46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181,7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93954275"/>
                  </a:ext>
                </a:extLst>
              </a:tr>
              <a:tr h="466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 Экономическое развитие и инновационная экономика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5 269 808,25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677 844,23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665 751,99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509 801,66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509 954,08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7709459"/>
                  </a:ext>
                </a:extLst>
              </a:tr>
              <a:tr h="618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сельского хозяйства и регулирование рынков сельскохозяйственной продукции, сырья и продовольствия"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1 757 099,57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3 037 745,51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1 621 465,15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1 587 693,16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1 592 318,42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5161573"/>
                  </a:ext>
                </a:extLst>
              </a:tr>
              <a:tr h="583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"Обеспечение доступным и комфортным жильем и услугами ЖКХ граждан, проживающих в Чеченской Республике"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10 916 556,87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13 618 719,64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4 838 851,19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7 543 121,20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9 828 228,23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155,9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9" marR="4029" marT="40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335934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3DD0CF-DC50-46C3-92EE-8D0BB97E9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9710" r="4611" b="27056"/>
          <a:stretch/>
        </p:blipFill>
        <p:spPr>
          <a:xfrm>
            <a:off x="0" y="657788"/>
            <a:ext cx="5441182" cy="7402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8188BF-B2ED-4BB4-BC52-16AB897B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29710" r="1210" b="27056"/>
          <a:stretch/>
        </p:blipFill>
        <p:spPr>
          <a:xfrm rot="10800000">
            <a:off x="5441182" y="434005"/>
            <a:ext cx="5682344" cy="7402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76D961-EF57-4C07-BA4D-66FD7E0A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8" t="29710" r="46" b="27056"/>
          <a:stretch/>
        </p:blipFill>
        <p:spPr>
          <a:xfrm rot="10800000">
            <a:off x="11123526" y="434006"/>
            <a:ext cx="1068474" cy="7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69EDF-2D6A-46ED-A986-A14E9FD6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101DA49-2C51-4632-925B-256765EA6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745872"/>
              </p:ext>
            </p:extLst>
          </p:nvPr>
        </p:nvGraphicFramePr>
        <p:xfrm>
          <a:off x="0" y="4"/>
          <a:ext cx="12191998" cy="685799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84360">
                  <a:extLst>
                    <a:ext uri="{9D8B030D-6E8A-4147-A177-3AD203B41FA5}">
                      <a16:colId xmlns:a16="http://schemas.microsoft.com/office/drawing/2014/main" val="833717153"/>
                    </a:ext>
                  </a:extLst>
                </a:gridCol>
                <a:gridCol w="1085222">
                  <a:extLst>
                    <a:ext uri="{9D8B030D-6E8A-4147-A177-3AD203B41FA5}">
                      <a16:colId xmlns:a16="http://schemas.microsoft.com/office/drawing/2014/main" val="691740315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249451867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2224265351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1244165384"/>
                    </a:ext>
                  </a:extLst>
                </a:gridCol>
                <a:gridCol w="1014884">
                  <a:extLst>
                    <a:ext uri="{9D8B030D-6E8A-4147-A177-3AD203B41FA5}">
                      <a16:colId xmlns:a16="http://schemas.microsoft.com/office/drawing/2014/main" val="3014924781"/>
                    </a:ext>
                  </a:extLst>
                </a:gridCol>
                <a:gridCol w="964642">
                  <a:extLst>
                    <a:ext uri="{9D8B030D-6E8A-4147-A177-3AD203B41FA5}">
                      <a16:colId xmlns:a16="http://schemas.microsoft.com/office/drawing/2014/main" val="1518382857"/>
                    </a:ext>
                  </a:extLst>
                </a:gridCol>
                <a:gridCol w="1014883">
                  <a:extLst>
                    <a:ext uri="{9D8B030D-6E8A-4147-A177-3AD203B41FA5}">
                      <a16:colId xmlns:a16="http://schemas.microsoft.com/office/drawing/2014/main" val="1518148026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1745956821"/>
                    </a:ext>
                  </a:extLst>
                </a:gridCol>
                <a:gridCol w="1058424">
                  <a:extLst>
                    <a:ext uri="{9D8B030D-6E8A-4147-A177-3AD203B41FA5}">
                      <a16:colId xmlns:a16="http://schemas.microsoft.com/office/drawing/2014/main" val="3019915696"/>
                    </a:ext>
                  </a:extLst>
                </a:gridCol>
              </a:tblGrid>
              <a:tr h="108187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СВЕДЕНИЯ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о расходах бюджета Чеченской Республики по государственным программам и непрограммным направлениям деятельности на 2024 - 2028 годы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57279"/>
                  </a:ext>
                </a:extLst>
              </a:tr>
              <a:tr h="172747">
                <a:tc gridSpan="10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285524"/>
                  </a:ext>
                </a:extLst>
              </a:tr>
              <a:tr h="1727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государственной программы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2024 год                   (факт)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2025                         (оценка исполнения)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2025/2024,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2026/2025,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2027/2026,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2028/2027,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872332"/>
                  </a:ext>
                </a:extLst>
              </a:tr>
              <a:tr h="400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208219"/>
                  </a:ext>
                </a:extLst>
              </a:tr>
              <a:tr h="170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8598"/>
                  </a:ext>
                </a:extLst>
              </a:tr>
              <a:tr h="444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 Государственная программа </a:t>
                      </a:r>
                      <a:r>
                        <a:rPr lang="ru-RU" sz="1000" u="none" strike="noStrike" dirty="0">
                          <a:effectLst/>
                        </a:rPr>
                        <a:t>"Обеспечение финансовой устойчивости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6 472 147,09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6 407 865,87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5 276 099,63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5 173 011,00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4 932 235,60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3597769"/>
                  </a:ext>
                </a:extLst>
              </a:tr>
              <a:tr h="5085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"Охрана окружающей среды и развитие лесного хозяйства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1 036 702,58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1 078 995,59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987 071,87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588 245,21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710 023,28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120,7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0788013"/>
                  </a:ext>
                </a:extLst>
              </a:tr>
              <a:tr h="4442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"Защита населения и территорий от чрезвычайных ситуаций"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272 701,18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259 526,98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268 659,84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229 641,02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229 641,02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6743236"/>
                  </a:ext>
                </a:extLst>
              </a:tr>
              <a:tr h="4442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транспортной системы и связи в Чеченской Республике"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6 727 539,77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5 069 816,96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1 779 649,74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417 735,40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537 183,68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87491303"/>
                  </a:ext>
                </a:extLst>
              </a:tr>
              <a:tr h="6335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"Эффективное вовлечение в оборот земель сельскохозяйственного назначения и развитие мелиоративного комплекса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165 735,96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557 721,37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776 095,79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7021157"/>
                  </a:ext>
                </a:extLst>
              </a:tr>
              <a:tr h="4442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"Развитие молодежной политики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115 092,70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303 824,15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168 660,54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91 371,82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91 371,82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9542829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"Формирование современной городской среды на территории Чеченской Республики"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864 958,73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946 585,29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838 340,42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411 902,94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416 521,54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08201"/>
                  </a:ext>
                </a:extLst>
              </a:tr>
              <a:tr h="3406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«Развитие туризма в Чеченской Республике»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670 881,89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266 237,06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208 189,87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124 393,01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33 705,53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4245634"/>
                  </a:ext>
                </a:extLst>
              </a:tr>
              <a:tr h="4110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Государственная программа "Комплексное развитие сельских территорий"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509 963,76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474 946,50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484 783,33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1 104 874,52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1 879 402,84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170,1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49642203"/>
                  </a:ext>
                </a:extLst>
              </a:tr>
              <a:tr h="4110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  Непрограммные расходы республиканских органов исполнительной власти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578 470,37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1 982 187,18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2 079 400,04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585 357,58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439 204,54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342,7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958514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</a:rPr>
                        <a:t>  ИТОГО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17 414 194,05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17 347 706,94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12 866 951,06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8 726 532,49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9 269 289,85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1 559,0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880,8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636,6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816,9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330755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CAA4A6-427B-4AA8-AA22-9BA893805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9710" r="4611" b="27056"/>
          <a:stretch/>
        </p:blipFill>
        <p:spPr>
          <a:xfrm>
            <a:off x="0" y="657788"/>
            <a:ext cx="5441182" cy="7402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5C6761-AE7A-451D-BCDF-018B3A9FF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29710" r="1210" b="27056"/>
          <a:stretch/>
        </p:blipFill>
        <p:spPr>
          <a:xfrm rot="10800000">
            <a:off x="5441182" y="434005"/>
            <a:ext cx="5682344" cy="7402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C90092-33F6-49AA-8ED2-2F233CC86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8" t="37537" r="46" b="27056"/>
          <a:stretch/>
        </p:blipFill>
        <p:spPr>
          <a:xfrm rot="10800000">
            <a:off x="11123526" y="434006"/>
            <a:ext cx="1068474" cy="6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F26D8B-6FEA-45FA-BCC8-4C107995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2" t="5239" r="30170" b="13182"/>
          <a:stretch/>
        </p:blipFill>
        <p:spPr>
          <a:xfrm>
            <a:off x="0" y="1263402"/>
            <a:ext cx="3164115" cy="5594598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3BCD4BA-F065-47CF-BD5E-FBB32AA6A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097363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/>
              <a:tblGrid>
                <a:gridCol w="2351314">
                  <a:extLst>
                    <a:ext uri="{9D8B030D-6E8A-4147-A177-3AD203B41FA5}">
                      <a16:colId xmlns:a16="http://schemas.microsoft.com/office/drawing/2014/main" val="3478632975"/>
                    </a:ext>
                  </a:extLst>
                </a:gridCol>
                <a:gridCol w="3222172">
                  <a:extLst>
                    <a:ext uri="{9D8B030D-6E8A-4147-A177-3AD203B41FA5}">
                      <a16:colId xmlns:a16="http://schemas.microsoft.com/office/drawing/2014/main" val="1485791830"/>
                    </a:ext>
                  </a:extLst>
                </a:gridCol>
                <a:gridCol w="2368731">
                  <a:extLst>
                    <a:ext uri="{9D8B030D-6E8A-4147-A177-3AD203B41FA5}">
                      <a16:colId xmlns:a16="http://schemas.microsoft.com/office/drawing/2014/main" val="485312325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1014173918"/>
                    </a:ext>
                  </a:extLst>
                </a:gridCol>
                <a:gridCol w="667999">
                  <a:extLst>
                    <a:ext uri="{9D8B030D-6E8A-4147-A177-3AD203B41FA5}">
                      <a16:colId xmlns:a16="http://schemas.microsoft.com/office/drawing/2014/main" val="3533281897"/>
                    </a:ext>
                  </a:extLst>
                </a:gridCol>
                <a:gridCol w="533086">
                  <a:extLst>
                    <a:ext uri="{9D8B030D-6E8A-4147-A177-3AD203B41FA5}">
                      <a16:colId xmlns:a16="http://schemas.microsoft.com/office/drawing/2014/main" val="827315116"/>
                    </a:ext>
                  </a:extLst>
                </a:gridCol>
                <a:gridCol w="545064">
                  <a:extLst>
                    <a:ext uri="{9D8B030D-6E8A-4147-A177-3AD203B41FA5}">
                      <a16:colId xmlns:a16="http://schemas.microsoft.com/office/drawing/2014/main" val="3386105022"/>
                    </a:ext>
                  </a:extLst>
                </a:gridCol>
                <a:gridCol w="545064">
                  <a:extLst>
                    <a:ext uri="{9D8B030D-6E8A-4147-A177-3AD203B41FA5}">
                      <a16:colId xmlns:a16="http://schemas.microsoft.com/office/drawing/2014/main" val="3902207953"/>
                    </a:ext>
                  </a:extLst>
                </a:gridCol>
                <a:gridCol w="539073">
                  <a:extLst>
                    <a:ext uri="{9D8B030D-6E8A-4147-A177-3AD203B41FA5}">
                      <a16:colId xmlns:a16="http://schemas.microsoft.com/office/drawing/2014/main" val="2106533266"/>
                    </a:ext>
                  </a:extLst>
                </a:gridCol>
              </a:tblGrid>
              <a:tr h="446671">
                <a:tc gridSpan="9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 об оценке налоговых расходов, предоставляемых в соответствии с законодательством Чеченской Республики</a:t>
                      </a:r>
                    </a:p>
                  </a:txBody>
                  <a:tcPr marL="4025" marR="4025" marT="4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496382"/>
                  </a:ext>
                </a:extLst>
              </a:tr>
              <a:tr h="19381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4025" marR="4025" marT="4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25" marR="4025" marT="4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4025" marR="4025" marT="4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4854"/>
                  </a:ext>
                </a:extLst>
              </a:tr>
              <a:tr h="383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налога по которому предусматривается налоговый расход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налогового расхода  (содержание налоговой льготы освобождения или иной преференции)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Целевая категория плательщиков налогов,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которых предусмотрены налоговые расходы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Правовое основание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     отчет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оценка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31556"/>
                  </a:ext>
                </a:extLst>
              </a:tr>
              <a:tr h="252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772"/>
                  </a:ext>
                </a:extLst>
              </a:tr>
              <a:tr h="12684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организаций 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Пониженная налоговая ставка в отношении организаций, реализующих приоритетные инвестиционные проекты, включенные в перечень, утверждаемый Правительством Чеченской Республики в соответствии с Законом Чеченской Республики "Об инвестициях и гарантиях инвесторам в Чеченской Республике"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Организации, реализующие приоритетные инвестиционные проекты, включенные в перечень, утверждаемый Правительством Чеченской Республики в соответствии с Законом Чеченской Республики от 10.06.2006 № 16-РЗ 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13.10.2006 № 33-рз "О налоге на имущество организаций" ст.2/ч.4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462 693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399 423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379 451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360 478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342 454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26441"/>
                  </a:ext>
                </a:extLst>
              </a:tr>
              <a:tr h="1900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Пониженная ставка налога для государственных учреждений здравоохранения, входящих в систему обязательного медицинского страхования на территории Чеченской Республики, в отношении имущества, используемого для оказания медицинской помощи населению в рамках реализации территориальной программы обязательного медицинского страхования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Государственные учреждения здравоохранения Чеченской Республики, входящие в систему обязательного медицинского страхования на территории Чеченской Республики, - в отношении имущества, используемого ими для оказания медицинской помощи населению в рамках реализации территориальной программы обязательного медицинского страхования.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13.10.2006 № 33-рз "О налоге на имущество организаций" ст.2/п.3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(до 01.01.2018 ст.3/абз.4)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217 872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164 534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156 307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148 492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141 067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304804"/>
                  </a:ext>
                </a:extLst>
              </a:tr>
              <a:tr h="1139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Пониженная налоговая ставка для газораспределительных организаций, зарегистрированных на территории Чеченской Республики по месту их нахождения, в отношении имущества, относящегося к объектам газораспределительной системы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Газораспределительные организации, зарегистрированные на территории Чеченской Республики по месту их нахождения, в отношении имущества, относящегося к объектам газораспределительной системы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13.10.2006 № 33-рз "О налоге на имущество организаций"  ст.2/п. 3.1.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76 068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77 486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79 035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80 616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84 647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420194"/>
                  </a:ext>
                </a:extLst>
              </a:tr>
              <a:tr h="952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Пониженная налоговая ставка организаций жилищно-коммунального хозяйства в отношении объектов жилищного фонда и инженерной инфраструктуры жилищно-коммунального комплекса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 жилищно-коммунального хозяйства - в отношении объектов жилищного фонда и инженерной инфраструктуры жилищно-коммунального комплекса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13.10.2006 № 33-рз "О налоге на имущество организаций" ст.1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32 436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30 814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29 273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27 810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26 419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47988"/>
                  </a:ext>
                </a:extLst>
              </a:tr>
              <a:tr h="32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5" marR="4025" marT="40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5" marR="4025" marT="40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25" marR="4025" marT="40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18 895 080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19 317 806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19 845 413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20 390 774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20 957 129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5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3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3BCD4BA-F065-47CF-BD5E-FBB32AA6A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221696"/>
              </p:ext>
            </p:extLst>
          </p:nvPr>
        </p:nvGraphicFramePr>
        <p:xfrm>
          <a:off x="0" y="-28464"/>
          <a:ext cx="12192000" cy="6886464"/>
        </p:xfrm>
        <a:graphic>
          <a:graphicData uri="http://schemas.openxmlformats.org/drawingml/2006/table">
            <a:tbl>
              <a:tblPr/>
              <a:tblGrid>
                <a:gridCol w="2396691">
                  <a:extLst>
                    <a:ext uri="{9D8B030D-6E8A-4147-A177-3AD203B41FA5}">
                      <a16:colId xmlns:a16="http://schemas.microsoft.com/office/drawing/2014/main" val="3478632975"/>
                    </a:ext>
                  </a:extLst>
                </a:gridCol>
                <a:gridCol w="2772075">
                  <a:extLst>
                    <a:ext uri="{9D8B030D-6E8A-4147-A177-3AD203B41FA5}">
                      <a16:colId xmlns:a16="http://schemas.microsoft.com/office/drawing/2014/main" val="1485791830"/>
                    </a:ext>
                  </a:extLst>
                </a:gridCol>
                <a:gridCol w="2050181">
                  <a:extLst>
                    <a:ext uri="{9D8B030D-6E8A-4147-A177-3AD203B41FA5}">
                      <a16:colId xmlns:a16="http://schemas.microsoft.com/office/drawing/2014/main" val="485312325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1014173918"/>
                    </a:ext>
                  </a:extLst>
                </a:gridCol>
                <a:gridCol w="712269">
                  <a:extLst>
                    <a:ext uri="{9D8B030D-6E8A-4147-A177-3AD203B41FA5}">
                      <a16:colId xmlns:a16="http://schemas.microsoft.com/office/drawing/2014/main" val="3533281897"/>
                    </a:ext>
                  </a:extLst>
                </a:gridCol>
                <a:gridCol w="683394">
                  <a:extLst>
                    <a:ext uri="{9D8B030D-6E8A-4147-A177-3AD203B41FA5}">
                      <a16:colId xmlns:a16="http://schemas.microsoft.com/office/drawing/2014/main" val="827315116"/>
                    </a:ext>
                  </a:extLst>
                </a:gridCol>
                <a:gridCol w="616017">
                  <a:extLst>
                    <a:ext uri="{9D8B030D-6E8A-4147-A177-3AD203B41FA5}">
                      <a16:colId xmlns:a16="http://schemas.microsoft.com/office/drawing/2014/main" val="3386105022"/>
                    </a:ext>
                  </a:extLst>
                </a:gridCol>
                <a:gridCol w="378578">
                  <a:extLst>
                    <a:ext uri="{9D8B030D-6E8A-4147-A177-3AD203B41FA5}">
                      <a16:colId xmlns:a16="http://schemas.microsoft.com/office/drawing/2014/main" val="3393101506"/>
                    </a:ext>
                  </a:extLst>
                </a:gridCol>
                <a:gridCol w="333691">
                  <a:extLst>
                    <a:ext uri="{9D8B030D-6E8A-4147-A177-3AD203B41FA5}">
                      <a16:colId xmlns:a16="http://schemas.microsoft.com/office/drawing/2014/main" val="3902207953"/>
                    </a:ext>
                  </a:extLst>
                </a:gridCol>
                <a:gridCol w="205084">
                  <a:extLst>
                    <a:ext uri="{9D8B030D-6E8A-4147-A177-3AD203B41FA5}">
                      <a16:colId xmlns:a16="http://schemas.microsoft.com/office/drawing/2014/main" val="3849627975"/>
                    </a:ext>
                  </a:extLst>
                </a:gridCol>
                <a:gridCol w="532853">
                  <a:extLst>
                    <a:ext uri="{9D8B030D-6E8A-4147-A177-3AD203B41FA5}">
                      <a16:colId xmlns:a16="http://schemas.microsoft.com/office/drawing/2014/main" val="2106533266"/>
                    </a:ext>
                  </a:extLst>
                </a:gridCol>
              </a:tblGrid>
              <a:tr h="505332">
                <a:tc gridSpan="1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 об оценке налоговых расходов, предоставляемых в соответствии с законодательством Чеченской Республики</a:t>
                      </a:r>
                    </a:p>
                  </a:txBody>
                  <a:tcPr marL="4025" marR="4025" marT="4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9496382"/>
                  </a:ext>
                </a:extLst>
              </a:tr>
              <a:tr h="16076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4025" marR="4025" marT="4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25" marR="4025" marT="4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5" marR="4025" marT="4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4025" marR="4025" marT="40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774854"/>
                  </a:ext>
                </a:extLst>
              </a:tr>
              <a:tr h="160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налога по которому предусматривается налоговый расход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налогового расхода  (содержание налоговой льготы освобождения или иной преференции)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Целевая категория плательщиков налогов,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которых предусмотрены налоговые расходы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Правовое основание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     отчет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оценка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31556"/>
                  </a:ext>
                </a:extLst>
              </a:tr>
              <a:tr h="469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1997772"/>
                  </a:ext>
                </a:extLst>
              </a:tr>
              <a:tr h="6306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Освобождаются от уплаты налога инвалиды I и II групп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Инвалиды I и II  групп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13.10.2006 № 32-рз "О транспортном налоге в Чеченской Республике" ст.9/ч.1/пп.5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12 390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12 510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12 760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12 760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94519"/>
                  </a:ext>
                </a:extLst>
              </a:tr>
              <a:tr h="1375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Освобождаются от уплаты налога лица, признанные пострадавшими от политических репрессий, включая граждан из числа репрессированных народов, подвергшихся репрессиям на территории Российской Федерации по признакам национальной и иной принадлежности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Лица, признанные пострадавшими от политических репрессий, включая граждан из числа репрессированных народов, подвергшихся репрессиям на территории Российской Федерации по признакам национальной и иной принадлежности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13.10.2006 № 32-рз "О транспортном налоге в Чеченской Республике" ст.9/ч.1/пп.6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14 710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14 880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15 030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15 030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15 030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15 030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25441"/>
                  </a:ext>
                </a:extLst>
              </a:tr>
              <a:tr h="1222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Освобождаются от уплаты налога граждане, подвергшиеся воздействию радиации вследствие чернобыльской катастрофы,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Участники чернобыльской катастрофы,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13.10.2006 № 32-рз "О транспортном налоге в Чеченской Республике" ст.9/ч.1/пп.4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269922"/>
                  </a:ext>
                </a:extLst>
              </a:tr>
              <a:tr h="9438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Упрощенная система налогообложения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Пониженные (1-5% - в 2016-2017 гг.; 1,2 и 6 процентов - с 2018 г. - в зависимости от численности работников)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Налогоплательщики, применяющие упрощенную систему налогообложения и выбравшие в качестве объекта налогообложения доходы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27.11.2015 № 49-РЗ "О ставках налога, взимаемого в связи с применением упрощенной системы налогообложения" ст.1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17 930 389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18 468 301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19 022 350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19 593 020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19 593 020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20 180 811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20 180 811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33049"/>
                  </a:ext>
                </a:extLst>
              </a:tr>
              <a:tr h="1100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Пониженные (5% - в 2016-2017 гг.; 5%, 7% и 15% - в 2018 г.) для организаций и ИП, применяющих упрощенную систему налогообложения и выбравших в качестве объекта налогообложения доходы, уменьшенные на величину расходов, исходя из средней численности работников за налоговый (отчетный) 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 и ИП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ЧР от 27.11.2015 № 49-РЗ "О ставках налога, взимаемого в связи с применением упрощенной системы налогообложения" ст.2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148 519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149 855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151 204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152 565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152 565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153 938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153 938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78342"/>
                  </a:ext>
                </a:extLst>
              </a:tr>
              <a:tr h="316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5" marR="4025" marT="40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25" marR="4025" marT="40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25" marR="4025" marT="40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18 895 080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19 317 806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19 845 413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20 390 774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20 390 774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20 957 129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20 957 129</a:t>
                      </a: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5907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BE0C63-5683-4B93-88A0-73464ED0A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2" t="5240" r="37724" b="17770"/>
          <a:stretch/>
        </p:blipFill>
        <p:spPr>
          <a:xfrm>
            <a:off x="1" y="1263402"/>
            <a:ext cx="2387064" cy="52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FABD13-481F-4EF0-ADEA-EF44BC8B08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b="4213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7FB00-FD8C-45F8-A731-BED762D69A50}"/>
              </a:ext>
            </a:extLst>
          </p:cNvPr>
          <p:cNvSpPr txBox="1"/>
          <p:nvPr/>
        </p:nvSpPr>
        <p:spPr>
          <a:xfrm>
            <a:off x="1151020" y="1536174"/>
            <a:ext cx="106158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  <a:br>
              <a:rPr lang="ru-RU" sz="20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27EE46-9570-450F-9B71-C11AF7A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5654" r="39290" b="1221"/>
          <a:stretch/>
        </p:blipFill>
        <p:spPr>
          <a:xfrm rot="5400000">
            <a:off x="-4130262" y="1951064"/>
            <a:ext cx="6858003" cy="29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685A65-0E1F-4605-BA5D-CB71F0BC6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b="7304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93AC-9368-4C1A-AD23-B1810CD4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77" y="657719"/>
            <a:ext cx="11035571" cy="6200281"/>
          </a:xfrm>
        </p:spPr>
        <p:txBody>
          <a:bodyPr>
            <a:normAutofit/>
          </a:bodyPr>
          <a:lstStyle/>
          <a:p>
            <a:pPr indent="449580">
              <a:lnSpc>
                <a:spcPct val="100000"/>
              </a:lnSpc>
              <a:spcBef>
                <a:spcPts val="5"/>
              </a:spcBef>
              <a:spcAft>
                <a:spcPts val="1200"/>
              </a:spcAft>
            </a:pP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Чеченская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Республика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—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субъект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Российской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Федерации,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входящий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состав</a:t>
            </a:r>
            <a:r>
              <a:rPr lang="ru-RU" sz="2700" b="1" spc="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Северо-Кавказского федерального округа.</a:t>
            </a:r>
            <a:br>
              <a:rPr lang="ru-RU" sz="27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Чеченская Республика расположена на северном склоне Большого Кавказского хребта, Чеченской равнине и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Терско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Кумской низменности. Граничит на юге с Грузией, на востоке с Республикой Дагестан, на северо-западе со Ставропольским краем, на западе с Республикой Ингушетия. </a:t>
            </a:r>
            <a:br>
              <a:rPr lang="ru-RU" sz="2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2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Рельеф горный на юге и равнинный на севере. </a:t>
            </a:r>
            <a:b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Общая площадь территории (по данным Росреестра) – 16,2 тыс.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(на 1 января 2025 г. - сельскохозяйственные угодья составили 60%,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лесные земли - 21%, поверхностные воды, включая болота - 2%). </a:t>
            </a:r>
            <a:b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E2392E-B649-4D02-8DCA-344BF97E0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5654" r="39290" b="1221"/>
          <a:stretch/>
        </p:blipFill>
        <p:spPr>
          <a:xfrm rot="5400000">
            <a:off x="-4130262" y="1951064"/>
            <a:ext cx="6858003" cy="29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22200D55-B169-49CC-A66D-DCF8C7A90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r="2542" b="6038"/>
          <a:stretch/>
        </p:blipFill>
        <p:spPr>
          <a:xfrm>
            <a:off x="0" y="-1"/>
            <a:ext cx="12192000" cy="685800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B1C90-A1C9-4323-8D13-A0BBDAA9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99708" y="655819"/>
            <a:ext cx="14991415" cy="5546361"/>
          </a:xfrm>
        </p:spPr>
        <p:txBody>
          <a:bodyPr>
            <a:normAutofit/>
          </a:bodyPr>
          <a:lstStyle/>
          <a:p>
            <a:pPr marR="40640" algn="ctr">
              <a:lnSpc>
                <a:spcPct val="100000"/>
              </a:lnSpc>
            </a:pPr>
            <a:r>
              <a:rPr lang="ru-RU" sz="3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Численность населения 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1 января 2025 года – 1576,6 тыс. человек </a:t>
            </a:r>
            <a:br>
              <a:rPr lang="ru-RU" sz="36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Плотность населения 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1 января 2025 года – 97,5 человека на 1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r>
              <a:rPr lang="ru-RU" sz="36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38A83F-8C7D-40E3-AFBE-D184FF137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26752" r="39290" b="1222"/>
          <a:stretch/>
        </p:blipFill>
        <p:spPr>
          <a:xfrm rot="5400000">
            <a:off x="-3921834" y="1742636"/>
            <a:ext cx="6858003" cy="33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7ACBC903-CC6F-4B01-8AAC-AFCB40D7A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 b="13000"/>
          <a:stretch/>
        </p:blipFill>
        <p:spPr>
          <a:xfrm>
            <a:off x="1" y="0"/>
            <a:ext cx="12191999" cy="6858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B199-6CCE-450A-8724-998FEBC4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78" y="545704"/>
            <a:ext cx="8272074" cy="1613577"/>
          </a:xfrm>
        </p:spPr>
        <p:txBody>
          <a:bodyPr>
            <a:normAutofit fontScale="90000"/>
          </a:bodyPr>
          <a:lstStyle/>
          <a:p>
            <a:pPr marR="40640">
              <a:lnSpc>
                <a:spcPct val="100000"/>
              </a:lnSpc>
            </a:pPr>
            <a:r>
              <a:rPr lang="ru-RU" sz="2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Крупные реки</a:t>
            </a:r>
            <a:r>
              <a:rPr lang="ru-RU" sz="2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Терек, Сунжа, Аргун 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Расстояние от Грозного до Москвы - 2007 км.</a:t>
            </a:r>
            <a:b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Чеченская Республика занимает в Российской Федерации 76 место по площади территории и 30 место по численности населения.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7550EF-52C7-4F02-9707-CB4B7CFFC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6" y="3106113"/>
            <a:ext cx="3001782" cy="30017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E508B2-B158-4078-831C-C8931F1785D0}"/>
              </a:ext>
            </a:extLst>
          </p:cNvPr>
          <p:cNvSpPr txBox="1"/>
          <p:nvPr/>
        </p:nvSpPr>
        <p:spPr>
          <a:xfrm>
            <a:off x="749665" y="2458651"/>
            <a:ext cx="10324174" cy="19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Символами</a:t>
            </a:r>
            <a:r>
              <a:rPr lang="ru-RU" sz="2000" spc="2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Чеченской</a:t>
            </a:r>
            <a:r>
              <a:rPr lang="ru-RU" sz="2000" spc="2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Республики</a:t>
            </a:r>
            <a:r>
              <a:rPr lang="ru-RU" sz="2000" spc="2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являются</a:t>
            </a:r>
            <a:r>
              <a:rPr lang="ru-RU" sz="2000" spc="2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государственный</a:t>
            </a:r>
            <a:r>
              <a:rPr lang="ru-RU" sz="2000" spc="2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герб,</a:t>
            </a:r>
            <a:r>
              <a:rPr lang="ru-RU" sz="2000" spc="2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государственный</a:t>
            </a:r>
            <a:r>
              <a:rPr lang="ru-RU" sz="2000" spc="2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флаг</a:t>
            </a:r>
            <a:r>
              <a:rPr lang="ru-RU" sz="2000" spc="2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000" spc="2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государственный</a:t>
            </a:r>
            <a:r>
              <a:rPr lang="ru-RU" sz="2000" spc="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гимн.</a:t>
            </a:r>
            <a:r>
              <a:rPr lang="ru-RU" sz="20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Государственные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символы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утверждены</a:t>
            </a:r>
            <a:endParaRPr lang="en-US" sz="2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«Законом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государственном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гербе</a:t>
            </a:r>
            <a:r>
              <a:rPr lang="ru-RU" sz="20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Чеченской</a:t>
            </a:r>
            <a:r>
              <a:rPr lang="ru-RU" sz="2000" spc="1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Республики»,</a:t>
            </a:r>
            <a:endParaRPr lang="en-US" sz="2000" spc="-1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«Законом о государственном флаге Чеченской Республики»</a:t>
            </a:r>
            <a:endParaRPr lang="en-US" sz="2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«Законом о государственном гимне Чеченской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Республики».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1A5867-5933-4C27-A830-4D025764FA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-27470" r="39290" b="1221"/>
          <a:stretch/>
        </p:blipFill>
        <p:spPr>
          <a:xfrm rot="5400000">
            <a:off x="-2652323" y="473125"/>
            <a:ext cx="6858003" cy="59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B218AF-DBB0-466E-8207-F174BAFB2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r="5052" b="5560"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DA8DB-5D6B-4B99-8BEB-FC0BB4A8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80" y="871112"/>
            <a:ext cx="10515600" cy="1178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административном отношении Чеченская Республика состоит из 388 муниципальных образований</a:t>
            </a:r>
            <a:r>
              <a:rPr lang="ru-RU" sz="3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94E35-9DE6-450E-929E-2FEE894BB4C0}"/>
              </a:ext>
            </a:extLst>
          </p:cNvPr>
          <p:cNvSpPr txBox="1"/>
          <p:nvPr/>
        </p:nvSpPr>
        <p:spPr>
          <a:xfrm>
            <a:off x="794480" y="1711815"/>
            <a:ext cx="73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районы – 15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DC08F-FE45-49F8-9272-D30714F3F6B6}"/>
              </a:ext>
            </a:extLst>
          </p:cNvPr>
          <p:cNvSpPr txBox="1"/>
          <p:nvPr/>
        </p:nvSpPr>
        <p:spPr>
          <a:xfrm>
            <a:off x="794480" y="2478259"/>
            <a:ext cx="6791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населенные пункты – 11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республиканского значения – 3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– 8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населенные пункты – 362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258C4-0A55-40D1-B9FB-07EE702B2EEE}"/>
              </a:ext>
            </a:extLst>
          </p:cNvPr>
          <p:cNvSpPr txBox="1"/>
          <p:nvPr/>
        </p:nvSpPr>
        <p:spPr>
          <a:xfrm>
            <a:off x="794480" y="4657476"/>
            <a:ext cx="5469537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tabLst>
                <a:tab pos="263525" algn="l"/>
              </a:tabLs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города республиканского значения;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130"/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 Грозный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4130"/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 Аргун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4130"/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 Гудермес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63D68-ED9D-4D8E-AE4E-BC6E6B788BA2}"/>
              </a:ext>
            </a:extLst>
          </p:cNvPr>
          <p:cNvSpPr txBox="1"/>
          <p:nvPr/>
        </p:nvSpPr>
        <p:spPr>
          <a:xfrm>
            <a:off x="7837355" y="1891015"/>
            <a:ext cx="35601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городов:</a:t>
            </a: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Ачхой-Мартан</a:t>
            </a: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Курчалой</a:t>
            </a: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Наурская</a:t>
            </a: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Ойсхара</a:t>
            </a:r>
            <a:endParaRPr lang="ru-RU" sz="2000" dirty="0">
              <a:solidFill>
                <a:srgbClr val="231F2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Серноводское</a:t>
            </a: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Урус-Мартан</a:t>
            </a:r>
            <a:endParaRPr lang="ru-RU" sz="2000" dirty="0">
              <a:solidFill>
                <a:srgbClr val="231F2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Шали</a:t>
            </a: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Шелковская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D1B16E-150B-4EC8-8351-F28727A85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5274" r="39290" b="1222"/>
          <a:stretch/>
        </p:blipFill>
        <p:spPr>
          <a:xfrm rot="5400000">
            <a:off x="-4121361" y="1942162"/>
            <a:ext cx="6858003" cy="29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F894A-8677-4FC0-975C-891BF807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721518"/>
            <a:ext cx="5577840" cy="10550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муниципальных районов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62DBED-CCB7-473B-B197-E4C8D7CD0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8" t="27218" r="38160" b="21237"/>
          <a:stretch/>
        </p:blipFill>
        <p:spPr>
          <a:xfrm>
            <a:off x="6270172" y="159540"/>
            <a:ext cx="5577840" cy="6538920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23324D62-7C9F-4659-8E3C-BBB1619D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489139"/>
            <a:ext cx="5684298" cy="4647343"/>
          </a:xfrm>
        </p:spPr>
        <p:txBody>
          <a:bodyPr>
            <a:normAutofit fontScale="92500" lnSpcReduction="10000"/>
          </a:bodyPr>
          <a:lstStyle/>
          <a:p>
            <a:pPr marR="418465">
              <a:lnSpc>
                <a:spcPct val="110000"/>
              </a:lnSpc>
              <a:spcBef>
                <a:spcPts val="66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Ачхой-Мартановский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18465">
              <a:lnSpc>
                <a:spcPct val="110000"/>
              </a:lnSpc>
              <a:spcBef>
                <a:spcPts val="66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Веденский муниципальный район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18465">
              <a:lnSpc>
                <a:spcPct val="110000"/>
              </a:lnSpc>
              <a:spcBef>
                <a:spcPts val="66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Грозненский муниципальный район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18465">
              <a:lnSpc>
                <a:spcPct val="110000"/>
              </a:lnSpc>
              <a:spcBef>
                <a:spcPts val="66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Гудермесский муниципальный район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18465">
              <a:lnSpc>
                <a:spcPct val="11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Итум-Калинский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18465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Курчалоевский муниципальный район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18465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Надтеречный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18465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Наурский муниципальный район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5118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Ножай-Юртовский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5118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Серноводский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5118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Урус-Мартановский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5118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Шалинский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5118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Шаройский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5118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Шатойский муниципальный район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55118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Шелковской муниципальный район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DA9AFC-EA5E-4CB2-BA3D-6E09838A6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-27470" r="39290" b="1221"/>
          <a:stretch/>
        </p:blipFill>
        <p:spPr>
          <a:xfrm rot="5400000">
            <a:off x="-2652323" y="473125"/>
            <a:ext cx="6858003" cy="59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56432F-CE74-41C5-98B2-86D34993B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r="9454" b="80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F0E7F-415C-45C6-AF79-CEFB5AAD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38" y="582288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b="1" kern="0" dirty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республиканского бюджета на 2026 год и на плановый период 2027 и 2028 годов</a:t>
            </a:r>
            <a:r>
              <a:rPr lang="en-US" sz="3100" b="1" kern="0" dirty="0">
                <a:solidFill>
                  <a:srgbClr val="26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kern="0" dirty="0">
                <a:solidFill>
                  <a:srgbClr val="26282F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04EEB-1AEB-4D4F-8E04-29CB2E5E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38" y="2225485"/>
            <a:ext cx="10515600" cy="4536955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характеристики республиканского бюджета на 2026 год, определенные исходя из прогнозируемого уровня инфляции, не превышающего 4,0 процента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(декабрь 2026 года к декабрю 202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года):</a:t>
            </a:r>
          </a:p>
          <a:p>
            <a:pPr marL="0" indent="0" algn="just">
              <a:lnSpc>
                <a:spcPct val="100000"/>
              </a:lnSpc>
              <a:spcBef>
                <a:spcPts val="50"/>
              </a:spcBef>
              <a:buNone/>
              <a:tabLst>
                <a:tab pos="22860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spcAft>
                <a:spcPts val="2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прогнозируемый общий объем доходов республиканского бюджета в сумме 142 571 125,0 тыс. рублей, в том числе безвозмездных поступлений в сумме 111 712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508,7 тыс. рублей, налоговых и неналоговых доходов в сумме 30 858 616,3 тыс. рублей;</a:t>
            </a:r>
          </a:p>
          <a:p>
            <a:pPr algn="just">
              <a:lnSpc>
                <a:spcPct val="100000"/>
              </a:lnSpc>
              <a:spcBef>
                <a:spcPts val="20"/>
              </a:spcBef>
              <a:spcAft>
                <a:spcPts val="2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spcAft>
                <a:spcPts val="2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общий объем расходов республиканского бюджета в сумме 149 890 776,8 тыс. рублей;</a:t>
            </a:r>
          </a:p>
          <a:p>
            <a:pPr algn="just">
              <a:lnSpc>
                <a:spcPct val="100000"/>
              </a:lnSpc>
              <a:spcBef>
                <a:spcPts val="20"/>
              </a:spcBef>
              <a:spcAft>
                <a:spcPts val="2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spcAft>
                <a:spcPts val="2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прогнозируемый дефицит республиканского бюджета в сумме 7 319 651,8 тыс. рублей.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EAEAF8-413D-458D-A77D-883B1CDD1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4453" r="39290" b="1221"/>
          <a:stretch/>
        </p:blipFill>
        <p:spPr>
          <a:xfrm rot="5400000">
            <a:off x="-4102132" y="1922933"/>
            <a:ext cx="6858003" cy="30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1654</TotalTime>
  <Words>4040</Words>
  <Application>Microsoft Office PowerPoint</Application>
  <PresentationFormat>Широкоэкранный</PresentationFormat>
  <Paragraphs>985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Cyr</vt:lpstr>
      <vt:lpstr>Calibri</vt:lpstr>
      <vt:lpstr>Calibri Light</vt:lpstr>
      <vt:lpstr>Georgia</vt:lpstr>
      <vt:lpstr>PT Astra Serif</vt:lpstr>
      <vt:lpstr>Times New Roman</vt:lpstr>
      <vt:lpstr>Wingdings</vt:lpstr>
      <vt:lpstr>Тема Office</vt:lpstr>
      <vt:lpstr>БЮДЖЕТ ДЛЯ ГРАЖДАН</vt:lpstr>
      <vt:lpstr>   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   Федеральный бюджет и свод консолидированных бюджетов субъектов Российской Федерации (без учета межбюджетных трансфертов между этими бюджетами) образуют консолидированный бюджет Российской Федерации.     Бюджет 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консолидированный бюджет субъекта Российской Федерации.     Бюджет 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консолидированный бюджет муниципального района.</vt:lpstr>
      <vt:lpstr>Презентация PowerPoint</vt:lpstr>
      <vt:lpstr>Чеченская Республика — субъект Российской Федерации, входящий в состав Северо-Кавказского федерального округа.  Чеченская Республика расположена на северном склоне Большого Кавказского хребта, Чеченской равнине и Терско - Кумской низменности. Граничит на юге с Грузией, на востоке с Республикой Дагестан, на северо-западе со Ставропольским краем, на западе с Республикой Ингушетия.    Рельеф горный на юге и равнинный на севере.    Общая площадь территории (по данным Росреестра) – 16,2 тыс. км²  (на 1 января 2025 г. - сельскохозяйственные угодья составили 60%,  лесные земли - 21%, поверхностные воды, включая болота - 2%).    </vt:lpstr>
      <vt:lpstr>Численность населения  на 1 января 2025 года – 1576,6 тыс. человек   Плотность населения  на 1 января 2025 года – 97,5 человека на 1 км²  </vt:lpstr>
      <vt:lpstr>Крупные реки – Терек, Сунжа, Аргун  Расстояние от Грозного до Москвы - 2007 км.  Чеченская Республика занимает в Российской Федерации 76 место по площади территории и 30 место по численности населения.   </vt:lpstr>
      <vt:lpstr>В административном отношении Чеченская Республика состоит из 388 муниципальных образований:   </vt:lpstr>
      <vt:lpstr>15 муниципальных районов </vt:lpstr>
      <vt:lpstr>Основные характеристики республиканского бюджета на 2026 год и на плановый период 2027 и 2028 годов. </vt:lpstr>
      <vt:lpstr>Презентация PowerPoint</vt:lpstr>
      <vt:lpstr>Презентация PowerPoint</vt:lpstr>
      <vt:lpstr>ДОХОДЫ БЮДЖЕТА</vt:lpstr>
      <vt:lpstr>Презентация PowerPoint</vt:lpstr>
      <vt:lpstr>Презентация PowerPoint</vt:lpstr>
      <vt:lpstr>РАСХОДЫ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Хамзатова Тамила Беслановна</dc:creator>
  <cp:lastModifiedBy>Назыров Ризван Сепиюевич</cp:lastModifiedBy>
  <cp:revision>115</cp:revision>
  <dcterms:created xsi:type="dcterms:W3CDTF">2025-11-05T07:53:07Z</dcterms:created>
  <dcterms:modified xsi:type="dcterms:W3CDTF">2025-11-24T09:32:45Z</dcterms:modified>
</cp:coreProperties>
</file>