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trictFirstAndLastChars="0" saveSubsetFonts="1" autoCompressPictures="0">
  <p:sldMasterIdLst>
    <p:sldMasterId id="2147483701" r:id="rId1"/>
  </p:sldMasterIdLst>
  <p:notesMasterIdLst>
    <p:notesMasterId r:id="rId34"/>
  </p:notesMasterIdLst>
  <p:sldIdLst>
    <p:sldId id="432" r:id="rId2"/>
    <p:sldId id="404" r:id="rId3"/>
    <p:sldId id="433" r:id="rId4"/>
    <p:sldId id="470" r:id="rId5"/>
    <p:sldId id="434" r:id="rId6"/>
    <p:sldId id="435" r:id="rId7"/>
    <p:sldId id="436" r:id="rId8"/>
    <p:sldId id="437" r:id="rId9"/>
    <p:sldId id="438" r:id="rId10"/>
    <p:sldId id="472" r:id="rId11"/>
    <p:sldId id="474" r:id="rId12"/>
    <p:sldId id="475" r:id="rId13"/>
    <p:sldId id="439" r:id="rId14"/>
    <p:sldId id="440" r:id="rId15"/>
    <p:sldId id="452" r:id="rId16"/>
    <p:sldId id="453" r:id="rId17"/>
    <p:sldId id="465" r:id="rId18"/>
    <p:sldId id="454" r:id="rId19"/>
    <p:sldId id="466" r:id="rId20"/>
    <p:sldId id="455" r:id="rId21"/>
    <p:sldId id="456" r:id="rId22"/>
    <p:sldId id="457" r:id="rId23"/>
    <p:sldId id="458" r:id="rId24"/>
    <p:sldId id="459" r:id="rId25"/>
    <p:sldId id="460" r:id="rId26"/>
    <p:sldId id="461" r:id="rId27"/>
    <p:sldId id="476" r:id="rId28"/>
    <p:sldId id="467" r:id="rId29"/>
    <p:sldId id="468" r:id="rId30"/>
    <p:sldId id="464" r:id="rId31"/>
    <p:sldId id="463" r:id="rId32"/>
    <p:sldId id="396" r:id="rId33"/>
  </p:sldIdLst>
  <p:sldSz cx="9144000" cy="6858000" type="screen4x3"/>
  <p:notesSz cx="6808788" cy="9940925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rgbClr val="000000"/>
        </a:solidFill>
        <a:latin typeface="Gill Sans" charset="0"/>
        <a:ea typeface="Heiti SC Light" charset="0"/>
        <a:cs typeface="Heiti SC Light" charset="0"/>
        <a:sym typeface="Gill Sans" charset="0"/>
      </a:defRPr>
    </a:lvl1pPr>
    <a:lvl2pPr marL="192016" algn="ctr" rtl="0" fontAlgn="base">
      <a:spcBef>
        <a:spcPct val="0"/>
      </a:spcBef>
      <a:spcAft>
        <a:spcPct val="0"/>
      </a:spcAft>
      <a:defRPr sz="2400" kern="1200">
        <a:solidFill>
          <a:srgbClr val="000000"/>
        </a:solidFill>
        <a:latin typeface="Gill Sans" charset="0"/>
        <a:ea typeface="Heiti SC Light" charset="0"/>
        <a:cs typeface="Heiti SC Light" charset="0"/>
        <a:sym typeface="Gill Sans" charset="0"/>
      </a:defRPr>
    </a:lvl2pPr>
    <a:lvl3pPr marL="384032" algn="ctr" rtl="0" fontAlgn="base">
      <a:spcBef>
        <a:spcPct val="0"/>
      </a:spcBef>
      <a:spcAft>
        <a:spcPct val="0"/>
      </a:spcAft>
      <a:defRPr sz="2400" kern="1200">
        <a:solidFill>
          <a:srgbClr val="000000"/>
        </a:solidFill>
        <a:latin typeface="Gill Sans" charset="0"/>
        <a:ea typeface="Heiti SC Light" charset="0"/>
        <a:cs typeface="Heiti SC Light" charset="0"/>
        <a:sym typeface="Gill Sans" charset="0"/>
      </a:defRPr>
    </a:lvl3pPr>
    <a:lvl4pPr marL="576046" algn="ctr" rtl="0" fontAlgn="base">
      <a:spcBef>
        <a:spcPct val="0"/>
      </a:spcBef>
      <a:spcAft>
        <a:spcPct val="0"/>
      </a:spcAft>
      <a:defRPr sz="2400" kern="1200">
        <a:solidFill>
          <a:srgbClr val="000000"/>
        </a:solidFill>
        <a:latin typeface="Gill Sans" charset="0"/>
        <a:ea typeface="Heiti SC Light" charset="0"/>
        <a:cs typeface="Heiti SC Light" charset="0"/>
        <a:sym typeface="Gill Sans" charset="0"/>
      </a:defRPr>
    </a:lvl4pPr>
    <a:lvl5pPr marL="768062" algn="ctr" rtl="0" fontAlgn="base">
      <a:spcBef>
        <a:spcPct val="0"/>
      </a:spcBef>
      <a:spcAft>
        <a:spcPct val="0"/>
      </a:spcAft>
      <a:defRPr sz="2400" kern="1200">
        <a:solidFill>
          <a:srgbClr val="000000"/>
        </a:solidFill>
        <a:latin typeface="Gill Sans" charset="0"/>
        <a:ea typeface="Heiti SC Light" charset="0"/>
        <a:cs typeface="Heiti SC Light" charset="0"/>
        <a:sym typeface="Gill Sans" charset="0"/>
      </a:defRPr>
    </a:lvl5pPr>
    <a:lvl6pPr marL="960078" algn="l" defTabSz="192016" rtl="0" eaLnBrk="1" latinLnBrk="0" hangingPunct="1">
      <a:defRPr sz="2400" kern="1200">
        <a:solidFill>
          <a:srgbClr val="000000"/>
        </a:solidFill>
        <a:latin typeface="Gill Sans" charset="0"/>
        <a:ea typeface="Heiti SC Light" charset="0"/>
        <a:cs typeface="Heiti SC Light" charset="0"/>
        <a:sym typeface="Gill Sans" charset="0"/>
      </a:defRPr>
    </a:lvl6pPr>
    <a:lvl7pPr marL="1152094" algn="l" defTabSz="192016" rtl="0" eaLnBrk="1" latinLnBrk="0" hangingPunct="1">
      <a:defRPr sz="2400" kern="1200">
        <a:solidFill>
          <a:srgbClr val="000000"/>
        </a:solidFill>
        <a:latin typeface="Gill Sans" charset="0"/>
        <a:ea typeface="Heiti SC Light" charset="0"/>
        <a:cs typeface="Heiti SC Light" charset="0"/>
        <a:sym typeface="Gill Sans" charset="0"/>
      </a:defRPr>
    </a:lvl7pPr>
    <a:lvl8pPr marL="1344110" algn="l" defTabSz="192016" rtl="0" eaLnBrk="1" latinLnBrk="0" hangingPunct="1">
      <a:defRPr sz="2400" kern="1200">
        <a:solidFill>
          <a:srgbClr val="000000"/>
        </a:solidFill>
        <a:latin typeface="Gill Sans" charset="0"/>
        <a:ea typeface="Heiti SC Light" charset="0"/>
        <a:cs typeface="Heiti SC Light" charset="0"/>
        <a:sym typeface="Gill Sans" charset="0"/>
      </a:defRPr>
    </a:lvl8pPr>
    <a:lvl9pPr marL="1536124" algn="l" defTabSz="192016" rtl="0" eaLnBrk="1" latinLnBrk="0" hangingPunct="1">
      <a:defRPr sz="2400" kern="1200">
        <a:solidFill>
          <a:srgbClr val="000000"/>
        </a:solidFill>
        <a:latin typeface="Gill Sans" charset="0"/>
        <a:ea typeface="Heiti SC Light" charset="0"/>
        <a:cs typeface="Heiti SC Light" charset="0"/>
        <a:sym typeface="Gill Sans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  <p15:guide id="3" orient="horz" pos="2160">
          <p15:clr>
            <a:srgbClr val="A4A3A4"/>
          </p15:clr>
        </p15:guide>
        <p15:guide id="4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Автор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0050"/>
    <a:srgbClr val="E18601"/>
    <a:srgbClr val="FE9601"/>
    <a:srgbClr val="0B99BC"/>
    <a:srgbClr val="CC0063"/>
    <a:srgbClr val="00B796"/>
    <a:srgbClr val="86269B"/>
    <a:srgbClr val="008E73"/>
    <a:srgbClr val="671D79"/>
    <a:srgbClr val="15FF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173" autoAdjust="0"/>
    <p:restoredTop sz="94552" autoAdjust="0"/>
  </p:normalViewPr>
  <p:slideViewPr>
    <p:cSldViewPr>
      <p:cViewPr>
        <p:scale>
          <a:sx n="100" d="100"/>
          <a:sy n="100" d="100"/>
        </p:scale>
        <p:origin x="-1578" y="-438"/>
      </p:cViewPr>
      <p:guideLst>
        <p:guide orient="horz" pos="4320"/>
        <p:guide orient="horz" pos="2160"/>
        <p:guide pos="768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2910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6" cy="498773"/>
          </a:xfrm>
          <a:prstGeom prst="rect">
            <a:avLst/>
          </a:prstGeom>
        </p:spPr>
        <p:txBody>
          <a:bodyPr vert="horz" lIns="93537" tIns="46768" rIns="93537" bIns="46768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6" cy="498773"/>
          </a:xfrm>
          <a:prstGeom prst="rect">
            <a:avLst/>
          </a:prstGeom>
        </p:spPr>
        <p:txBody>
          <a:bodyPr vert="horz" lIns="93537" tIns="46768" rIns="93537" bIns="46768" rtlCol="0"/>
          <a:lstStyle>
            <a:lvl1pPr algn="r">
              <a:defRPr sz="1200"/>
            </a:lvl1pPr>
          </a:lstStyle>
          <a:p>
            <a:fld id="{AA6B2F8C-B07A-4803-B75D-B2F4599D96A1}" type="datetimeFigureOut">
              <a:rPr lang="id-ID" smtClean="0"/>
              <a:pPr/>
              <a:t>09/12/2016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8400" y="1243013"/>
            <a:ext cx="4471988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537" tIns="46768" rIns="93537" bIns="46768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880" y="4784070"/>
            <a:ext cx="5447030" cy="3914240"/>
          </a:xfrm>
          <a:prstGeom prst="rect">
            <a:avLst/>
          </a:prstGeom>
        </p:spPr>
        <p:txBody>
          <a:bodyPr vert="horz" lIns="93537" tIns="46768" rIns="93537" bIns="46768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2156"/>
            <a:ext cx="2950476" cy="498772"/>
          </a:xfrm>
          <a:prstGeom prst="rect">
            <a:avLst/>
          </a:prstGeom>
        </p:spPr>
        <p:txBody>
          <a:bodyPr vert="horz" lIns="93537" tIns="46768" rIns="93537" bIns="46768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6737" y="9442156"/>
            <a:ext cx="2950476" cy="498772"/>
          </a:xfrm>
          <a:prstGeom prst="rect">
            <a:avLst/>
          </a:prstGeom>
        </p:spPr>
        <p:txBody>
          <a:bodyPr vert="horz" lIns="93537" tIns="46768" rIns="93537" bIns="46768" rtlCol="0" anchor="b"/>
          <a:lstStyle>
            <a:lvl1pPr algn="r">
              <a:defRPr sz="1200"/>
            </a:lvl1pPr>
          </a:lstStyle>
          <a:p>
            <a:fld id="{07E1B0E9-E847-4FBB-A0E7-C917FF460515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567333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84032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1pPr>
    <a:lvl2pPr marL="192016" algn="l" defTabSz="384032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2pPr>
    <a:lvl3pPr marL="384032" algn="l" defTabSz="384032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3pPr>
    <a:lvl4pPr marL="576046" algn="l" defTabSz="384032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4pPr>
    <a:lvl5pPr marL="768062" algn="l" defTabSz="384032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5pPr>
    <a:lvl6pPr marL="960078" algn="l" defTabSz="384032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6pPr>
    <a:lvl7pPr marL="1152094" algn="l" defTabSz="384032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7pPr>
    <a:lvl8pPr marL="1344110" algn="l" defTabSz="384032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8pPr>
    <a:lvl9pPr marL="1536124" algn="l" defTabSz="384032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8400" y="1243013"/>
            <a:ext cx="4471988" cy="3354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1B0E9-E847-4FBB-A0E7-C917FF460515}" type="slidenum">
              <a:rPr lang="id-ID" smtClean="0"/>
              <a:pPr/>
              <a:t>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428381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8400" y="1243013"/>
            <a:ext cx="4471988" cy="3354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1B0E9-E847-4FBB-A0E7-C917FF460515}" type="slidenum">
              <a:rPr lang="id-ID" smtClean="0"/>
              <a:pPr/>
              <a:t>10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220441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8400" y="1243013"/>
            <a:ext cx="4471988" cy="3354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1B0E9-E847-4FBB-A0E7-C917FF460515}" type="slidenum">
              <a:rPr lang="id-ID" smtClean="0"/>
              <a:pPr/>
              <a:t>11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220441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8400" y="1243013"/>
            <a:ext cx="4471988" cy="3354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1B0E9-E847-4FBB-A0E7-C917FF460515}" type="slidenum">
              <a:rPr lang="id-ID" smtClean="0"/>
              <a:pPr/>
              <a:t>12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220441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8400" y="1243013"/>
            <a:ext cx="4471988" cy="3354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1B0E9-E847-4FBB-A0E7-C917FF460515}" type="slidenum">
              <a:rPr lang="id-ID" smtClean="0"/>
              <a:pPr/>
              <a:t>13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220441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8400" y="1243013"/>
            <a:ext cx="4471988" cy="3354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1B0E9-E847-4FBB-A0E7-C917FF460515}" type="slidenum">
              <a:rPr lang="id-ID" smtClean="0"/>
              <a:pPr/>
              <a:t>14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220441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8400" y="1243013"/>
            <a:ext cx="4471988" cy="3354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1B0E9-E847-4FBB-A0E7-C917FF460515}" type="slidenum">
              <a:rPr lang="id-ID" smtClean="0"/>
              <a:pPr/>
              <a:t>15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220441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8400" y="1243013"/>
            <a:ext cx="4471988" cy="3354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1B0E9-E847-4FBB-A0E7-C917FF460515}" type="slidenum">
              <a:rPr lang="id-ID" smtClean="0"/>
              <a:pPr/>
              <a:t>16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220441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8400" y="1243013"/>
            <a:ext cx="4471988" cy="3354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1B0E9-E847-4FBB-A0E7-C917FF460515}" type="slidenum">
              <a:rPr lang="id-ID" smtClean="0"/>
              <a:pPr/>
              <a:t>17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220441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8400" y="1243013"/>
            <a:ext cx="4471988" cy="3354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1B0E9-E847-4FBB-A0E7-C917FF460515}" type="slidenum">
              <a:rPr lang="id-ID" smtClean="0"/>
              <a:pPr/>
              <a:t>18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220441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8400" y="1243013"/>
            <a:ext cx="4471988" cy="3354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1B0E9-E847-4FBB-A0E7-C917FF460515}" type="slidenum">
              <a:rPr lang="id-ID" smtClean="0"/>
              <a:pPr/>
              <a:t>19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220441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8400" y="1243013"/>
            <a:ext cx="4471988" cy="3354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1B0E9-E847-4FBB-A0E7-C917FF460515}" type="slidenum">
              <a:rPr lang="id-ID" smtClean="0"/>
              <a:pPr/>
              <a:t>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220441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8400" y="1243013"/>
            <a:ext cx="4471988" cy="3354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1B0E9-E847-4FBB-A0E7-C917FF460515}" type="slidenum">
              <a:rPr lang="id-ID" smtClean="0"/>
              <a:pPr/>
              <a:t>20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220441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8400" y="1243013"/>
            <a:ext cx="4471988" cy="3354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1B0E9-E847-4FBB-A0E7-C917FF460515}" type="slidenum">
              <a:rPr lang="id-ID" smtClean="0"/>
              <a:pPr/>
              <a:t>21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220441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8400" y="1243013"/>
            <a:ext cx="4471988" cy="3354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1B0E9-E847-4FBB-A0E7-C917FF460515}" type="slidenum">
              <a:rPr lang="id-ID" smtClean="0"/>
              <a:pPr/>
              <a:t>22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220441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8400" y="1243013"/>
            <a:ext cx="4471988" cy="3354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1B0E9-E847-4FBB-A0E7-C917FF460515}" type="slidenum">
              <a:rPr lang="id-ID" smtClean="0"/>
              <a:pPr/>
              <a:t>23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2204416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8400" y="1243013"/>
            <a:ext cx="4471988" cy="3354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1B0E9-E847-4FBB-A0E7-C917FF460515}" type="slidenum">
              <a:rPr lang="id-ID" smtClean="0"/>
              <a:pPr/>
              <a:t>24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2204416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8400" y="1243013"/>
            <a:ext cx="4471988" cy="3354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1B0E9-E847-4FBB-A0E7-C917FF460515}" type="slidenum">
              <a:rPr lang="id-ID" smtClean="0"/>
              <a:pPr/>
              <a:t>25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2204416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8400" y="1243013"/>
            <a:ext cx="4471988" cy="3354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1B0E9-E847-4FBB-A0E7-C917FF460515}" type="slidenum">
              <a:rPr lang="id-ID" smtClean="0"/>
              <a:pPr/>
              <a:t>26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2204416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8400" y="1243013"/>
            <a:ext cx="4471988" cy="3354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1B0E9-E847-4FBB-A0E7-C917FF460515}" type="slidenum">
              <a:rPr lang="id-ID" smtClean="0"/>
              <a:pPr/>
              <a:t>27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2204416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8400" y="1243013"/>
            <a:ext cx="4471988" cy="3354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1B0E9-E847-4FBB-A0E7-C917FF460515}" type="slidenum">
              <a:rPr lang="id-ID" smtClean="0"/>
              <a:pPr/>
              <a:t>28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2204416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8400" y="1243013"/>
            <a:ext cx="4471988" cy="3354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1B0E9-E847-4FBB-A0E7-C917FF460515}" type="slidenum">
              <a:rPr lang="id-ID" smtClean="0"/>
              <a:pPr/>
              <a:t>29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220441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8400" y="1243013"/>
            <a:ext cx="4471988" cy="3354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1B0E9-E847-4FBB-A0E7-C917FF460515}" type="slidenum">
              <a:rPr lang="id-ID" smtClean="0"/>
              <a:pPr/>
              <a:t>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2204416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8400" y="1243013"/>
            <a:ext cx="4471988" cy="3354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1B0E9-E847-4FBB-A0E7-C917FF460515}" type="slidenum">
              <a:rPr lang="id-ID" smtClean="0"/>
              <a:pPr/>
              <a:t>30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2204416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8400" y="1243013"/>
            <a:ext cx="4471988" cy="3354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1B0E9-E847-4FBB-A0E7-C917FF460515}" type="slidenum">
              <a:rPr lang="id-ID" smtClean="0"/>
              <a:pPr/>
              <a:t>31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2204416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8400" y="1243013"/>
            <a:ext cx="4471988" cy="3354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1B0E9-E847-4FBB-A0E7-C917FF460515}" type="slidenum">
              <a:rPr lang="id-ID" smtClean="0"/>
              <a:pPr/>
              <a:t>32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757529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8400" y="1243013"/>
            <a:ext cx="4471988" cy="3354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1B0E9-E847-4FBB-A0E7-C917FF460515}" type="slidenum">
              <a:rPr lang="id-ID" smtClean="0"/>
              <a:pPr/>
              <a:t>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220441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8400" y="1243013"/>
            <a:ext cx="4471988" cy="3354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1B0E9-E847-4FBB-A0E7-C917FF460515}" type="slidenum">
              <a:rPr lang="id-ID" smtClean="0"/>
              <a:pPr/>
              <a:t>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220441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8400" y="1243013"/>
            <a:ext cx="4471988" cy="3354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1B0E9-E847-4FBB-A0E7-C917FF460515}" type="slidenum">
              <a:rPr lang="id-ID" smtClean="0"/>
              <a:pPr/>
              <a:t>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220441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8400" y="1243013"/>
            <a:ext cx="4471988" cy="3354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1B0E9-E847-4FBB-A0E7-C917FF460515}" type="slidenum">
              <a:rPr lang="id-ID" smtClean="0"/>
              <a:pPr/>
              <a:t>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220441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8400" y="1243013"/>
            <a:ext cx="4471988" cy="3354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1B0E9-E847-4FBB-A0E7-C917FF460515}" type="slidenum">
              <a:rPr lang="id-ID" smtClean="0"/>
              <a:pPr/>
              <a:t>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220441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8400" y="1243013"/>
            <a:ext cx="4471988" cy="3354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1B0E9-E847-4FBB-A0E7-C917FF460515}" type="slidenum">
              <a:rPr lang="id-ID" smtClean="0"/>
              <a:pPr/>
              <a:t>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22044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4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6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8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0487-784F-40DB-9DD6-F55BF7ACD354}" type="datetime1">
              <a:rPr lang="ru-RU" smtClean="0"/>
              <a:pPr/>
              <a:t>09.12.2016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B37D2-4202-4A90-8246-13FB6654ACC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73252-23B8-43AF-A082-B8386B8FAAF2}" type="datetime1">
              <a:rPr lang="ru-RU" smtClean="0"/>
              <a:pPr/>
              <a:t>09.12.2016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B37D2-4202-4A90-8246-13FB6654ACC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7678400" y="549275"/>
            <a:ext cx="5486400" cy="117030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19200" y="549275"/>
            <a:ext cx="16306800" cy="117030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4FE88-25B8-4442-ACE8-329A59FE8023}" type="datetime1">
              <a:rPr lang="ru-RU" smtClean="0"/>
              <a:pPr/>
              <a:t>09.12.2016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B37D2-4202-4A90-8246-13FB6654ACC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9A35B-97A6-4723-B8B8-849E68C7AD8F}" type="datetime1">
              <a:rPr lang="ru-RU" smtClean="0"/>
              <a:pPr/>
              <a:t>09.12.2016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B37D2-4202-4A90-8246-13FB6654ACC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1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5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65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76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8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80EC9-AEC3-491B-9B23-086501D8A3DD}" type="datetime1">
              <a:rPr lang="ru-RU" smtClean="0"/>
              <a:pPr/>
              <a:t>09.12.2016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B37D2-4202-4A90-8246-13FB6654ACC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19200" y="3200409"/>
            <a:ext cx="10896600" cy="9051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2268200" y="3200409"/>
            <a:ext cx="10896600" cy="9051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0C726-D6F6-4787-B7A7-63B044FD2116}" type="datetime1">
              <a:rPr lang="ru-RU" smtClean="0"/>
              <a:pPr/>
              <a:t>09.12.2016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B37D2-4202-4A90-8246-13FB6654ACC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0" indent="0">
              <a:buNone/>
              <a:defRPr sz="2000" b="1"/>
            </a:lvl2pPr>
            <a:lvl3pPr marL="914220" indent="0">
              <a:buNone/>
              <a:defRPr sz="1800" b="1"/>
            </a:lvl3pPr>
            <a:lvl4pPr marL="1371330" indent="0">
              <a:buNone/>
              <a:defRPr sz="1600" b="1"/>
            </a:lvl4pPr>
            <a:lvl5pPr marL="1828440" indent="0">
              <a:buNone/>
              <a:defRPr sz="1600" b="1"/>
            </a:lvl5pPr>
            <a:lvl6pPr marL="2285550" indent="0">
              <a:buNone/>
              <a:defRPr sz="1600" b="1"/>
            </a:lvl6pPr>
            <a:lvl7pPr marL="2742659" indent="0">
              <a:buNone/>
              <a:defRPr sz="1600" b="1"/>
            </a:lvl7pPr>
            <a:lvl8pPr marL="3199767" indent="0">
              <a:buNone/>
              <a:defRPr sz="1600" b="1"/>
            </a:lvl8pPr>
            <a:lvl9pPr marL="3656877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4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0" indent="0">
              <a:buNone/>
              <a:defRPr sz="2000" b="1"/>
            </a:lvl2pPr>
            <a:lvl3pPr marL="914220" indent="0">
              <a:buNone/>
              <a:defRPr sz="1800" b="1"/>
            </a:lvl3pPr>
            <a:lvl4pPr marL="1371330" indent="0">
              <a:buNone/>
              <a:defRPr sz="1600" b="1"/>
            </a:lvl4pPr>
            <a:lvl5pPr marL="1828440" indent="0">
              <a:buNone/>
              <a:defRPr sz="1600" b="1"/>
            </a:lvl5pPr>
            <a:lvl6pPr marL="2285550" indent="0">
              <a:buNone/>
              <a:defRPr sz="1600" b="1"/>
            </a:lvl6pPr>
            <a:lvl7pPr marL="2742659" indent="0">
              <a:buNone/>
              <a:defRPr sz="1600" b="1"/>
            </a:lvl7pPr>
            <a:lvl8pPr marL="3199767" indent="0">
              <a:buNone/>
              <a:defRPr sz="1600" b="1"/>
            </a:lvl8pPr>
            <a:lvl9pPr marL="3656877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4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C7A8B-B043-4F54-98C8-D9252347C7C6}" type="datetime1">
              <a:rPr lang="ru-RU" smtClean="0"/>
              <a:pPr/>
              <a:t>09.12.2016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B37D2-4202-4A90-8246-13FB6654ACC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0271E-1B81-496C-A291-5125441B340B}" type="datetime1">
              <a:rPr lang="ru-RU" smtClean="0"/>
              <a:pPr/>
              <a:t>09.12.2016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B37D2-4202-4A90-8246-13FB6654ACC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F21EF-387B-400E-AF15-F974F0BE6BBD}" type="datetime1">
              <a:rPr lang="ru-RU" smtClean="0"/>
              <a:pPr/>
              <a:t>09.12.2016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B37D2-4202-4A90-8246-13FB6654ACC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10" indent="0">
              <a:buNone/>
              <a:defRPr sz="1200"/>
            </a:lvl2pPr>
            <a:lvl3pPr marL="914220" indent="0">
              <a:buNone/>
              <a:defRPr sz="1000"/>
            </a:lvl3pPr>
            <a:lvl4pPr marL="1371330" indent="0">
              <a:buNone/>
              <a:defRPr sz="900"/>
            </a:lvl4pPr>
            <a:lvl5pPr marL="1828440" indent="0">
              <a:buNone/>
              <a:defRPr sz="900"/>
            </a:lvl5pPr>
            <a:lvl6pPr marL="2285550" indent="0">
              <a:buNone/>
              <a:defRPr sz="900"/>
            </a:lvl6pPr>
            <a:lvl7pPr marL="2742659" indent="0">
              <a:buNone/>
              <a:defRPr sz="900"/>
            </a:lvl7pPr>
            <a:lvl8pPr marL="3199767" indent="0">
              <a:buNone/>
              <a:defRPr sz="900"/>
            </a:lvl8pPr>
            <a:lvl9pPr marL="3656877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DC156-49B1-4F9E-B7A1-19C329C4F3A2}" type="datetime1">
              <a:rPr lang="ru-RU" smtClean="0"/>
              <a:pPr/>
              <a:t>09.12.2016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B37D2-4202-4A90-8246-13FB6654ACC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10" indent="0">
              <a:buNone/>
              <a:defRPr sz="2800"/>
            </a:lvl2pPr>
            <a:lvl3pPr marL="914220" indent="0">
              <a:buNone/>
              <a:defRPr sz="2400"/>
            </a:lvl3pPr>
            <a:lvl4pPr marL="1371330" indent="0">
              <a:buNone/>
              <a:defRPr sz="2000"/>
            </a:lvl4pPr>
            <a:lvl5pPr marL="1828440" indent="0">
              <a:buNone/>
              <a:defRPr sz="2000"/>
            </a:lvl5pPr>
            <a:lvl6pPr marL="2285550" indent="0">
              <a:buNone/>
              <a:defRPr sz="2000"/>
            </a:lvl6pPr>
            <a:lvl7pPr marL="2742659" indent="0">
              <a:buNone/>
              <a:defRPr sz="2000"/>
            </a:lvl7pPr>
            <a:lvl8pPr marL="3199767" indent="0">
              <a:buNone/>
              <a:defRPr sz="2000"/>
            </a:lvl8pPr>
            <a:lvl9pPr marL="3656877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10" indent="0">
              <a:buNone/>
              <a:defRPr sz="1200"/>
            </a:lvl2pPr>
            <a:lvl3pPr marL="914220" indent="0">
              <a:buNone/>
              <a:defRPr sz="1000"/>
            </a:lvl3pPr>
            <a:lvl4pPr marL="1371330" indent="0">
              <a:buNone/>
              <a:defRPr sz="900"/>
            </a:lvl4pPr>
            <a:lvl5pPr marL="1828440" indent="0">
              <a:buNone/>
              <a:defRPr sz="900"/>
            </a:lvl5pPr>
            <a:lvl6pPr marL="2285550" indent="0">
              <a:buNone/>
              <a:defRPr sz="900"/>
            </a:lvl6pPr>
            <a:lvl7pPr marL="2742659" indent="0">
              <a:buNone/>
              <a:defRPr sz="900"/>
            </a:lvl7pPr>
            <a:lvl8pPr marL="3199767" indent="0">
              <a:buNone/>
              <a:defRPr sz="900"/>
            </a:lvl8pPr>
            <a:lvl9pPr marL="3656877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58933-39AE-465C-9306-C1CDC9951F52}" type="datetime1">
              <a:rPr lang="ru-RU" smtClean="0"/>
              <a:pPr/>
              <a:t>09.12.2016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B37D2-4202-4A90-8246-13FB6654ACC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22" tIns="45711" rIns="91422" bIns="45711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5"/>
            <a:ext cx="8229600" cy="4525963"/>
          </a:xfrm>
          <a:prstGeom prst="rect">
            <a:avLst/>
          </a:prstGeom>
        </p:spPr>
        <p:txBody>
          <a:bodyPr vert="horz" lIns="91422" tIns="45711" rIns="91422" bIns="45711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9"/>
            <a:ext cx="2133600" cy="365125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26C4F-AD9B-461F-AD20-1B8273560F25}" type="datetime1">
              <a:rPr lang="ru-RU" smtClean="0"/>
              <a:pPr/>
              <a:t>09.12.2016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9"/>
            <a:ext cx="2895600" cy="365125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9"/>
            <a:ext cx="2133600" cy="365125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EB37D2-4202-4A90-8246-13FB6654ACC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hf hdr="0" ftr="0" dt="0"/>
  <p:txStyles>
    <p:titleStyle>
      <a:lvl1pPr algn="ctr" defTabSz="91422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30" indent="-342830" algn="l" defTabSz="91422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5" indent="-285696" algn="l" defTabSz="91422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5" indent="-228555" algn="l" defTabSz="91422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85" indent="-228555" algn="l" defTabSz="91422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95" indent="-228555" algn="l" defTabSz="91422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104" indent="-228555" algn="l" defTabSz="91422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13" indent="-228555" algn="l" defTabSz="91422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21" indent="-228555" algn="l" defTabSz="91422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30" indent="-228555" algn="l" defTabSz="91422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2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0" algn="l" defTabSz="91422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20" algn="l" defTabSz="91422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30" algn="l" defTabSz="91422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40" algn="l" defTabSz="91422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50" algn="l" defTabSz="91422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59" algn="l" defTabSz="91422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7" algn="l" defTabSz="91422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77" algn="l" defTabSz="91422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1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1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36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4.jpeg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1.png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44.pn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png"/><Relationship Id="rId5" Type="http://schemas.openxmlformats.org/officeDocument/2006/relationships/image" Target="../media/image52.png"/><Relationship Id="rId10" Type="http://schemas.openxmlformats.org/officeDocument/2006/relationships/image" Target="../media/image50.emf"/><Relationship Id="rId4" Type="http://schemas.openxmlformats.org/officeDocument/2006/relationships/image" Target="../media/image51.png"/><Relationship Id="rId9" Type="http://schemas.openxmlformats.org/officeDocument/2006/relationships/oleObject" Target="../embeddings/oleObject2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1.png"/><Relationship Id="rId4" Type="http://schemas.openxmlformats.org/officeDocument/2006/relationships/image" Target="../media/image5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4.jpe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1.png"/><Relationship Id="rId4" Type="http://schemas.openxmlformats.org/officeDocument/2006/relationships/image" Target="../media/image6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4.jpeg"/><Relationship Id="rId4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8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png"/><Relationship Id="rId11" Type="http://schemas.openxmlformats.org/officeDocument/2006/relationships/image" Target="../media/image6.emf"/><Relationship Id="rId5" Type="http://schemas.openxmlformats.org/officeDocument/2006/relationships/image" Target="../media/image4.jpeg"/><Relationship Id="rId15" Type="http://schemas.openxmlformats.org/officeDocument/2006/relationships/image" Target="../media/image14.png"/><Relationship Id="rId10" Type="http://schemas.openxmlformats.org/officeDocument/2006/relationships/oleObject" Target="../embeddings/oleObject1.bin"/><Relationship Id="rId19" Type="http://schemas.openxmlformats.org/officeDocument/2006/relationships/image" Target="../media/image18.png"/><Relationship Id="rId4" Type="http://schemas.openxmlformats.org/officeDocument/2006/relationships/image" Target="../media/image1.png"/><Relationship Id="rId9" Type="http://schemas.openxmlformats.org/officeDocument/2006/relationships/image" Target="../media/image10.png"/><Relationship Id="rId1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1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24.pn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-12442" y="0"/>
            <a:ext cx="9156442" cy="6858000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38403" tIns="19202" rIns="38403" bIns="19202" numCol="1" rtlCol="0" anchor="t" anchorCtr="0" compatLnSpc="1">
            <a:prstTxWarp prst="textNoShape">
              <a:avLst/>
            </a:prstTxWarp>
          </a:bodyPr>
          <a:lstStyle/>
          <a:p>
            <a:pPr defTabSz="384032"/>
            <a:endParaRPr lang="id-ID" dirty="0"/>
          </a:p>
        </p:txBody>
      </p:sp>
      <p:sp>
        <p:nvSpPr>
          <p:cNvPr id="2" name="TextBox 1"/>
          <p:cNvSpPr txBox="1"/>
          <p:nvPr/>
        </p:nvSpPr>
        <p:spPr>
          <a:xfrm>
            <a:off x="2116941" y="883732"/>
            <a:ext cx="4680419" cy="385028"/>
          </a:xfrm>
          <a:prstGeom prst="rect">
            <a:avLst/>
          </a:prstGeom>
          <a:noFill/>
          <a:ln w="25400">
            <a:noFill/>
          </a:ln>
        </p:spPr>
        <p:txBody>
          <a:bodyPr wrap="none" lIns="38403" tIns="19202" rIns="38403" bIns="19202" rtlCol="0">
            <a:spAutoFit/>
          </a:bodyPr>
          <a:lstStyle/>
          <a:p>
            <a:pPr algn="l">
              <a:lnSpc>
                <a:spcPts val="2730"/>
              </a:lnSpc>
            </a:pPr>
            <a:r>
              <a:rPr lang="ru-RU" sz="3200" spc="-63" dirty="0" smtClean="0">
                <a:solidFill>
                  <a:srgbClr val="58002A"/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Федеральное казначейство</a:t>
            </a:r>
            <a:endParaRPr lang="ru-RU" sz="3200" spc="-63" dirty="0">
              <a:solidFill>
                <a:srgbClr val="58002A"/>
              </a:solidFill>
              <a:latin typeface="Calibri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679176" y="6381328"/>
            <a:ext cx="1729227" cy="315778"/>
          </a:xfrm>
          <a:prstGeom prst="rect">
            <a:avLst/>
          </a:prstGeom>
        </p:spPr>
        <p:txBody>
          <a:bodyPr wrap="none" lIns="38403" tIns="19202" rIns="38403" bIns="19202">
            <a:spAutoFit/>
          </a:bodyPr>
          <a:lstStyle/>
          <a:p>
            <a:r>
              <a:rPr lang="en-US" sz="1800" dirty="0">
                <a:solidFill>
                  <a:schemeClr val="bg2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saratov.roskazna.ru</a:t>
            </a:r>
            <a:endParaRPr lang="id-ID" sz="1800" dirty="0">
              <a:solidFill>
                <a:schemeClr val="bg2">
                  <a:lumMod val="65000"/>
                  <a:lumOff val="35000"/>
                </a:schemeClr>
              </a:solidFill>
              <a:latin typeface="Arial Narrow" panose="020B060602020203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4" name="Group 25"/>
          <p:cNvGrpSpPr/>
          <p:nvPr/>
        </p:nvGrpSpPr>
        <p:grpSpPr>
          <a:xfrm>
            <a:off x="-15744" y="1988840"/>
            <a:ext cx="9154244" cy="62186"/>
            <a:chOff x="11238286" y="6370260"/>
            <a:chExt cx="12007569" cy="152400"/>
          </a:xfrm>
        </p:grpSpPr>
        <p:grpSp>
          <p:nvGrpSpPr>
            <p:cNvPr id="5" name="Group 26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29" name="Rectangle 28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1" name="Rectangle 30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2" name="Rectangle 31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8" name="Rectangle 27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026" name="Picture 2" descr="U:\Бирюков\ГЕРБ КАЗНАЧЕЙСТВА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07" y="260648"/>
            <a:ext cx="1582844" cy="1564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Rectangle 65"/>
          <p:cNvSpPr/>
          <p:nvPr/>
        </p:nvSpPr>
        <p:spPr>
          <a:xfrm rot="16200000" flipV="1">
            <a:off x="1428490" y="1004796"/>
            <a:ext cx="1029217" cy="76199"/>
          </a:xfrm>
          <a:prstGeom prst="rect">
            <a:avLst/>
          </a:prstGeom>
          <a:solidFill>
            <a:srgbClr val="0B99BC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27" name="Picture 3" descr="U:\Cайкова\презентации\ГЕРБ КАЗНАЧЕЙСТВА1.png"/>
          <p:cNvPicPr>
            <a:picLocks noChangeAspect="1" noChangeArrowheads="1"/>
          </p:cNvPicPr>
          <p:nvPr/>
        </p:nvPicPr>
        <p:blipFill>
          <a:blip r:embed="rId4">
            <a:biLevel thresh="50000"/>
          </a:blip>
          <a:srcRect/>
          <a:stretch>
            <a:fillRect/>
          </a:stretch>
        </p:blipFill>
        <p:spPr bwMode="auto">
          <a:xfrm>
            <a:off x="3635896" y="1016458"/>
            <a:ext cx="5799263" cy="5841542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899680" y="2924944"/>
            <a:ext cx="7323395" cy="1706159"/>
          </a:xfrm>
          <a:prstGeom prst="rect">
            <a:avLst/>
          </a:prstGeom>
          <a:noFill/>
          <a:ln w="25400">
            <a:noFill/>
          </a:ln>
        </p:spPr>
        <p:txBody>
          <a:bodyPr wrap="square" lIns="38403" tIns="19202" rIns="38403" bIns="19202" rtlCol="0">
            <a:spAutoFit/>
          </a:bodyPr>
          <a:lstStyle/>
          <a:p>
            <a:pPr>
              <a:lnSpc>
                <a:spcPts val="4200"/>
              </a:lnSpc>
            </a:pPr>
            <a:r>
              <a:rPr lang="ru-RU" sz="5500" spc="-63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Tahoma" panose="020B0604030504040204" pitchFamily="34" charset="0"/>
              </a:rPr>
              <a:t>Формирование</a:t>
            </a:r>
            <a:br>
              <a:rPr lang="ru-RU" sz="5500" spc="-63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Tahoma" panose="020B0604030504040204" pitchFamily="34" charset="0"/>
              </a:rPr>
            </a:br>
            <a:r>
              <a:rPr lang="ru-RU" sz="5500" spc="-63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Tahoma" panose="020B0604030504040204" pitchFamily="34" charset="0"/>
              </a:rPr>
              <a:t>позиций плана закупок</a:t>
            </a:r>
            <a:br>
              <a:rPr lang="ru-RU" sz="5500" spc="-63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Tahoma" panose="020B0604030504040204" pitchFamily="34" charset="0"/>
              </a:rPr>
            </a:br>
            <a:r>
              <a:rPr lang="ru-RU" sz="5500" spc="-63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Tahoma" panose="020B0604030504040204" pitchFamily="34" charset="0"/>
              </a:rPr>
              <a:t>и плана закупок</a:t>
            </a:r>
            <a:endParaRPr lang="id-ID" sz="5500" spc="-63" dirty="0">
              <a:solidFill>
                <a:schemeClr val="accent2">
                  <a:lumMod val="50000"/>
                </a:schemeClr>
              </a:solidFill>
              <a:latin typeface="Calibri" pitchFamily="34" charset="0"/>
              <a:ea typeface="Open Sans" panose="020B060603050402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Рисунок 69"/>
          <p:cNvPicPr/>
          <p:nvPr/>
        </p:nvPicPr>
        <p:blipFill rotWithShape="1">
          <a:blip r:embed="rId3"/>
          <a:srcRect l="2068" t="20690" r="1855" b="37241"/>
          <a:stretch/>
        </p:blipFill>
        <p:spPr bwMode="auto">
          <a:xfrm>
            <a:off x="157724" y="4293097"/>
            <a:ext cx="8922205" cy="16195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9" name="Рисунок 68"/>
          <p:cNvPicPr/>
          <p:nvPr/>
        </p:nvPicPr>
        <p:blipFill rotWithShape="1">
          <a:blip r:embed="rId4"/>
          <a:srcRect l="1681" t="31954" r="948" b="37931"/>
          <a:stretch/>
        </p:blipFill>
        <p:spPr bwMode="auto">
          <a:xfrm>
            <a:off x="150937" y="1844824"/>
            <a:ext cx="8993606" cy="153970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/>
          <p:cNvSpPr/>
          <p:nvPr/>
        </p:nvSpPr>
        <p:spPr>
          <a:xfrm>
            <a:off x="681179" y="585462"/>
            <a:ext cx="7785692" cy="377333"/>
          </a:xfrm>
          <a:prstGeom prst="rect">
            <a:avLst/>
          </a:prstGeom>
        </p:spPr>
        <p:txBody>
          <a:bodyPr wrap="none" lIns="38403" tIns="19202" rIns="38403" bIns="19202">
            <a:spAutoFit/>
          </a:bodyPr>
          <a:lstStyle/>
          <a:p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Заполнение 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вкладки «Объем финансового обеспечения»</a:t>
            </a:r>
          </a:p>
        </p:txBody>
      </p:sp>
      <p:grpSp>
        <p:nvGrpSpPr>
          <p:cNvPr id="5" name="Group 4"/>
          <p:cNvGrpSpPr/>
          <p:nvPr/>
        </p:nvGrpSpPr>
        <p:grpSpPr>
          <a:xfrm flipV="1">
            <a:off x="3900986" y="1155586"/>
            <a:ext cx="1346072" cy="69870"/>
            <a:chOff x="11238286" y="6370260"/>
            <a:chExt cx="12007569" cy="152400"/>
          </a:xfrm>
        </p:grpSpPr>
        <p:grpSp>
          <p:nvGrpSpPr>
            <p:cNvPr id="6" name="Group 5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8" name="Rectangle 42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" name="Rectangle 43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" name="Rectangle 44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45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7" name="Rectangle 41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-3100" y="0"/>
            <a:ext cx="9154244" cy="62186"/>
            <a:chOff x="11238286" y="6370260"/>
            <a:chExt cx="12007569" cy="152400"/>
          </a:xfrm>
        </p:grpSpPr>
        <p:grpSp>
          <p:nvGrpSpPr>
            <p:cNvPr id="14" name="Group 13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5" name="Rectangle 14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65" name="Picture 2" descr="U:\Бирюков\ГЕРБ КАЗНАЧЕЙСТВА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48" y="80628"/>
            <a:ext cx="35678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8" name="Прямая соединительная линия 167"/>
          <p:cNvCxnSpPr/>
          <p:nvPr/>
        </p:nvCxnSpPr>
        <p:spPr bwMode="auto">
          <a:xfrm>
            <a:off x="-3100" y="434106"/>
            <a:ext cx="9154244" cy="0"/>
          </a:xfrm>
          <a:prstGeom prst="line">
            <a:avLst/>
          </a:prstGeom>
          <a:blipFill dpi="0" rotWithShape="0">
            <a:blip r:embed="rId6"/>
            <a:srcRect/>
            <a:tile tx="0" ty="0" sx="100000" sy="100000" flip="none" algn="tl"/>
          </a:blipFill>
          <a:ln w="254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58" name="Прямоугольник 57"/>
          <p:cNvSpPr/>
          <p:nvPr/>
        </p:nvSpPr>
        <p:spPr>
          <a:xfrm>
            <a:off x="937696" y="1873287"/>
            <a:ext cx="1224136" cy="187561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Овал 53"/>
          <p:cNvSpPr/>
          <p:nvPr/>
        </p:nvSpPr>
        <p:spPr>
          <a:xfrm>
            <a:off x="175748" y="2418336"/>
            <a:ext cx="2919329" cy="2482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5" name="Номер слайда 22"/>
          <p:cNvSpPr txBox="1">
            <a:spLocks/>
          </p:cNvSpPr>
          <p:nvPr/>
        </p:nvSpPr>
        <p:spPr>
          <a:xfrm>
            <a:off x="-11112" y="2398425"/>
            <a:ext cx="216024" cy="288033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1pPr>
            <a:lvl2pPr marL="19201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2pPr>
            <a:lvl3pPr marL="38403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3pPr>
            <a:lvl4pPr marL="57604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4pPr>
            <a:lvl5pPr marL="76806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5pPr>
            <a:lvl6pPr marL="960078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6pPr>
            <a:lvl7pPr marL="115209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7pPr>
            <a:lvl8pPr marL="1344110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8pPr>
            <a:lvl9pPr marL="153612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9pPr>
          </a:lstStyle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1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47" name="Rectangle 103"/>
          <p:cNvSpPr/>
          <p:nvPr/>
        </p:nvSpPr>
        <p:spPr bwMode="auto">
          <a:xfrm>
            <a:off x="655354" y="6059128"/>
            <a:ext cx="8031117" cy="440463"/>
          </a:xfrm>
          <a:prstGeom prst="rect">
            <a:avLst/>
          </a:prstGeom>
          <a:solidFill>
            <a:srgbClr val="CC006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59" name="Oval 153"/>
          <p:cNvSpPr/>
          <p:nvPr/>
        </p:nvSpPr>
        <p:spPr bwMode="auto">
          <a:xfrm>
            <a:off x="277042" y="6021288"/>
            <a:ext cx="567104" cy="541108"/>
          </a:xfrm>
          <a:prstGeom prst="ellipse">
            <a:avLst/>
          </a:prstGeom>
          <a:solidFill>
            <a:srgbClr val="CC0063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d-ID" sz="1500" dirty="0">
              <a:latin typeface="Calibri" pitchFamily="34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420300" y="6122565"/>
            <a:ext cx="2888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Calibri" pitchFamily="34" charset="0"/>
              </a:rPr>
              <a:t>2</a:t>
            </a:r>
            <a:endParaRPr lang="id-ID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950713" y="6110082"/>
            <a:ext cx="7378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600" dirty="0">
                <a:solidFill>
                  <a:schemeClr val="bg1"/>
                </a:solidFill>
              </a:rPr>
              <a:t>закупки в сфере информационно-коммуникационных </a:t>
            </a:r>
            <a:r>
              <a:rPr lang="ru-RU" sz="1600" dirty="0" smtClean="0">
                <a:solidFill>
                  <a:schemeClr val="bg1"/>
                </a:solidFill>
              </a:rPr>
              <a:t>технологий (КВР 242)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62" name="Rectangle 103"/>
          <p:cNvSpPr/>
          <p:nvPr/>
        </p:nvSpPr>
        <p:spPr bwMode="auto">
          <a:xfrm>
            <a:off x="655354" y="3629328"/>
            <a:ext cx="8046623" cy="440463"/>
          </a:xfrm>
          <a:prstGeom prst="rect">
            <a:avLst/>
          </a:prstGeom>
          <a:solidFill>
            <a:srgbClr val="FE960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63" name="Oval 153"/>
          <p:cNvSpPr/>
          <p:nvPr/>
        </p:nvSpPr>
        <p:spPr bwMode="auto">
          <a:xfrm>
            <a:off x="277042" y="3573016"/>
            <a:ext cx="567104" cy="541108"/>
          </a:xfrm>
          <a:prstGeom prst="ellipse">
            <a:avLst/>
          </a:prstGeom>
          <a:solidFill>
            <a:srgbClr val="FE9601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d-ID" sz="1500" dirty="0">
              <a:latin typeface="Calibri" pitchFamily="34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420300" y="3692765"/>
            <a:ext cx="2888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Calibri" pitchFamily="34" charset="0"/>
              </a:rPr>
              <a:t>1</a:t>
            </a:r>
            <a:endParaRPr lang="id-ID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927348" y="3680282"/>
            <a:ext cx="7378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</a:rPr>
              <a:t>закупки </a:t>
            </a:r>
            <a:r>
              <a:rPr lang="ru-RU" sz="1600" dirty="0">
                <a:solidFill>
                  <a:schemeClr val="bg1"/>
                </a:solidFill>
              </a:rPr>
              <a:t>зарубежного аппарата федерального государственного заказчика</a:t>
            </a:r>
          </a:p>
        </p:txBody>
      </p:sp>
      <p:sp>
        <p:nvSpPr>
          <p:cNvPr id="66" name="Rectangle 103"/>
          <p:cNvSpPr/>
          <p:nvPr/>
        </p:nvSpPr>
        <p:spPr bwMode="auto">
          <a:xfrm>
            <a:off x="629832" y="1299718"/>
            <a:ext cx="8046624" cy="440463"/>
          </a:xfrm>
          <a:prstGeom prst="rect">
            <a:avLst/>
          </a:prstGeom>
          <a:solidFill>
            <a:srgbClr val="00B796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67" name="Oval 153"/>
          <p:cNvSpPr/>
          <p:nvPr/>
        </p:nvSpPr>
        <p:spPr bwMode="auto">
          <a:xfrm>
            <a:off x="251520" y="1261878"/>
            <a:ext cx="567104" cy="541108"/>
          </a:xfrm>
          <a:prstGeom prst="ellipse">
            <a:avLst/>
          </a:prstGeom>
          <a:solidFill>
            <a:srgbClr val="00B796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Calibri" pitchFamily="34" charset="0"/>
              </a:rPr>
              <a:t>!</a:t>
            </a:r>
            <a:endParaRPr lang="id-ID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899592" y="1252093"/>
            <a:ext cx="76659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400" dirty="0" smtClean="0">
                <a:solidFill>
                  <a:schemeClr val="bg1"/>
                </a:solidFill>
              </a:rPr>
              <a:t>При </a:t>
            </a:r>
            <a:r>
              <a:rPr lang="ru-RU" sz="1400" dirty="0">
                <a:solidFill>
                  <a:schemeClr val="bg1"/>
                </a:solidFill>
              </a:rPr>
              <a:t>заполнении раздела «Объем финансового обеспечения на осуществление закупки» набор полей зависит от выбора признака:</a:t>
            </a:r>
          </a:p>
        </p:txBody>
      </p:sp>
      <p:sp>
        <p:nvSpPr>
          <p:cNvPr id="72" name="Овал 71"/>
          <p:cNvSpPr/>
          <p:nvPr/>
        </p:nvSpPr>
        <p:spPr>
          <a:xfrm>
            <a:off x="175747" y="5209639"/>
            <a:ext cx="2919329" cy="2482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3" name="Номер слайда 22"/>
          <p:cNvSpPr txBox="1">
            <a:spLocks/>
          </p:cNvSpPr>
          <p:nvPr/>
        </p:nvSpPr>
        <p:spPr>
          <a:xfrm>
            <a:off x="-11112" y="5192862"/>
            <a:ext cx="216024" cy="288033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1pPr>
            <a:lvl2pPr marL="19201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2pPr>
            <a:lvl3pPr marL="38403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3pPr>
            <a:lvl4pPr marL="57604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4pPr>
            <a:lvl5pPr marL="76806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5pPr>
            <a:lvl6pPr marL="960078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6pPr>
            <a:lvl7pPr marL="115209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7pPr>
            <a:lvl8pPr marL="1344110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8pPr>
            <a:lvl9pPr marL="153612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9pPr>
          </a:lstStyle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2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917560" y="4732287"/>
            <a:ext cx="1244272" cy="187561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607785" y="108046"/>
            <a:ext cx="8428368" cy="238834"/>
          </a:xfrm>
          <a:prstGeom prst="rect">
            <a:avLst/>
          </a:prstGeom>
          <a:noFill/>
          <a:ln w="25400">
            <a:noFill/>
          </a:ln>
        </p:spPr>
        <p:txBody>
          <a:bodyPr wrap="none" lIns="38403" tIns="19202" rIns="38403" bIns="19202" rtlCol="0">
            <a:spAutoFit/>
          </a:bodyPr>
          <a:lstStyle/>
          <a:p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Федеральное казначейство                                                                              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                                                                     </a:t>
            </a:r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roskazna.ru</a:t>
            </a:r>
            <a:endParaRPr lang="id-ID" sz="1300" spc="-63" dirty="0">
              <a:solidFill>
                <a:schemeClr val="accent1">
                  <a:lumMod val="75000"/>
                  <a:lumOff val="25000"/>
                </a:schemeClr>
              </a:solidFill>
              <a:latin typeface="Calibri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8705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93482" y="585462"/>
            <a:ext cx="6161080" cy="377333"/>
          </a:xfrm>
          <a:prstGeom prst="rect">
            <a:avLst/>
          </a:prstGeom>
        </p:spPr>
        <p:txBody>
          <a:bodyPr wrap="none" lIns="38403" tIns="19202" rIns="38403" bIns="19202">
            <a:spAutoFit/>
          </a:bodyPr>
          <a:lstStyle/>
          <a:p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Заполнение 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вкладки «Обоснование закупок»</a:t>
            </a:r>
          </a:p>
        </p:txBody>
      </p:sp>
      <p:grpSp>
        <p:nvGrpSpPr>
          <p:cNvPr id="5" name="Group 4"/>
          <p:cNvGrpSpPr/>
          <p:nvPr/>
        </p:nvGrpSpPr>
        <p:grpSpPr>
          <a:xfrm flipV="1">
            <a:off x="3900986" y="1155586"/>
            <a:ext cx="1346072" cy="69870"/>
            <a:chOff x="11238286" y="6370260"/>
            <a:chExt cx="12007569" cy="152400"/>
          </a:xfrm>
        </p:grpSpPr>
        <p:grpSp>
          <p:nvGrpSpPr>
            <p:cNvPr id="6" name="Group 5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8" name="Rectangle 42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" name="Rectangle 43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" name="Rectangle 44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45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7" name="Rectangle 41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-3100" y="0"/>
            <a:ext cx="9154244" cy="62186"/>
            <a:chOff x="11238286" y="6370260"/>
            <a:chExt cx="12007569" cy="152400"/>
          </a:xfrm>
        </p:grpSpPr>
        <p:grpSp>
          <p:nvGrpSpPr>
            <p:cNvPr id="14" name="Group 13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5" name="Rectangle 14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65" name="Picture 2" descr="U:\Бирюков\ГЕРБ КАЗНАЧЕЙСТВА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48" y="80628"/>
            <a:ext cx="35678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8" name="Прямая соединительная линия 167"/>
          <p:cNvCxnSpPr/>
          <p:nvPr/>
        </p:nvCxnSpPr>
        <p:spPr bwMode="auto">
          <a:xfrm>
            <a:off x="-3100" y="434106"/>
            <a:ext cx="9154244" cy="0"/>
          </a:xfrm>
          <a:prstGeom prst="line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254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47" name="Rectangle 103"/>
          <p:cNvSpPr/>
          <p:nvPr/>
        </p:nvSpPr>
        <p:spPr bwMode="auto">
          <a:xfrm>
            <a:off x="725094" y="5483064"/>
            <a:ext cx="7952065" cy="1114288"/>
          </a:xfrm>
          <a:prstGeom prst="rect">
            <a:avLst/>
          </a:prstGeom>
          <a:solidFill>
            <a:srgbClr val="CC006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59" name="Oval 153"/>
          <p:cNvSpPr/>
          <p:nvPr/>
        </p:nvSpPr>
        <p:spPr bwMode="auto">
          <a:xfrm>
            <a:off x="346782" y="5445224"/>
            <a:ext cx="571781" cy="541108"/>
          </a:xfrm>
          <a:prstGeom prst="ellipse">
            <a:avLst/>
          </a:prstGeom>
          <a:solidFill>
            <a:srgbClr val="CC0063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!</a:t>
            </a:r>
            <a:endParaRPr lang="id-ID" sz="1600" dirty="0">
              <a:solidFill>
                <a:schemeClr val="bg1"/>
              </a:solidFill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986955" y="5464597"/>
            <a:ext cx="795467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600" dirty="0" smtClean="0">
                <a:solidFill>
                  <a:schemeClr val="bg1"/>
                </a:solidFill>
              </a:rPr>
              <a:t>Вкладка «</a:t>
            </a:r>
            <a:r>
              <a:rPr lang="ru-RU" sz="1600" dirty="0">
                <a:solidFill>
                  <a:schemeClr val="bg1"/>
                </a:solidFill>
              </a:rPr>
              <a:t>Обоснование закупок» </a:t>
            </a:r>
            <a:r>
              <a:rPr lang="ru-RU" sz="1600" dirty="0" smtClean="0">
                <a:solidFill>
                  <a:schemeClr val="bg1"/>
                </a:solidFill>
              </a:rPr>
              <a:t>заполняется в разрезе государственной программы, мероприятия государственной программы, ожидаемого результата реализации </a:t>
            </a:r>
            <a:r>
              <a:rPr lang="ru-RU" sz="1600" dirty="0">
                <a:solidFill>
                  <a:schemeClr val="bg1"/>
                </a:solidFill>
              </a:rPr>
              <a:t>мероприятия государственной программы и </a:t>
            </a:r>
            <a:r>
              <a:rPr lang="ru-RU" sz="1600" dirty="0" smtClean="0">
                <a:solidFill>
                  <a:schemeClr val="bg1"/>
                </a:solidFill>
              </a:rPr>
              <a:t>обоснования соответствия </a:t>
            </a:r>
            <a:r>
              <a:rPr lang="ru-RU" sz="1600" dirty="0">
                <a:solidFill>
                  <a:schemeClr val="bg1"/>
                </a:solidFill>
              </a:rPr>
              <a:t>объекта закупки </a:t>
            </a:r>
            <a:r>
              <a:rPr lang="ru-RU" sz="1600" dirty="0" smtClean="0">
                <a:solidFill>
                  <a:schemeClr val="bg1"/>
                </a:solidFill>
              </a:rPr>
              <a:t>мероприятию </a:t>
            </a:r>
            <a:r>
              <a:rPr lang="ru-RU" sz="1600" dirty="0">
                <a:solidFill>
                  <a:schemeClr val="bg1"/>
                </a:solidFill>
              </a:rPr>
              <a:t>государственной программы </a:t>
            </a:r>
          </a:p>
        </p:txBody>
      </p:sp>
      <p:pic>
        <p:nvPicPr>
          <p:cNvPr id="41" name="Рисунок 40"/>
          <p:cNvPicPr/>
          <p:nvPr/>
        </p:nvPicPr>
        <p:blipFill rotWithShape="1">
          <a:blip r:embed="rId5"/>
          <a:srcRect l="-1" t="10576" r="1336" b="15632"/>
          <a:stretch/>
        </p:blipFill>
        <p:spPr bwMode="auto">
          <a:xfrm>
            <a:off x="100814" y="1545843"/>
            <a:ext cx="8926157" cy="375536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3" name="Прямоугольник 42"/>
          <p:cNvSpPr/>
          <p:nvPr/>
        </p:nvSpPr>
        <p:spPr>
          <a:xfrm>
            <a:off x="2090673" y="2665375"/>
            <a:ext cx="886979" cy="187561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287466" y="3015754"/>
            <a:ext cx="1656184" cy="563612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285428" y="3592066"/>
            <a:ext cx="1656184" cy="917054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285428" y="4549378"/>
            <a:ext cx="1656184" cy="235074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285428" y="4841602"/>
            <a:ext cx="1656184" cy="459606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607785" y="108046"/>
            <a:ext cx="8428368" cy="238834"/>
          </a:xfrm>
          <a:prstGeom prst="rect">
            <a:avLst/>
          </a:prstGeom>
          <a:noFill/>
          <a:ln w="25400">
            <a:noFill/>
          </a:ln>
        </p:spPr>
        <p:txBody>
          <a:bodyPr wrap="none" lIns="38403" tIns="19202" rIns="38403" bIns="19202" rtlCol="0">
            <a:spAutoFit/>
          </a:bodyPr>
          <a:lstStyle/>
          <a:p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Федеральное казначейство                                                                              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                                                                     </a:t>
            </a:r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roskazna.ru</a:t>
            </a:r>
            <a:endParaRPr lang="id-ID" sz="1300" spc="-63" dirty="0">
              <a:solidFill>
                <a:schemeClr val="accent1">
                  <a:lumMod val="75000"/>
                  <a:lumOff val="25000"/>
                </a:schemeClr>
              </a:solidFill>
              <a:latin typeface="Calibri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6501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103"/>
          <p:cNvSpPr/>
          <p:nvPr/>
        </p:nvSpPr>
        <p:spPr bwMode="auto">
          <a:xfrm>
            <a:off x="724701" y="5267040"/>
            <a:ext cx="7887014" cy="917597"/>
          </a:xfrm>
          <a:prstGeom prst="rect">
            <a:avLst/>
          </a:prstGeom>
          <a:solidFill>
            <a:srgbClr val="FE960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45" name="Rectangle 103"/>
          <p:cNvSpPr/>
          <p:nvPr/>
        </p:nvSpPr>
        <p:spPr bwMode="auto">
          <a:xfrm rot="5400000">
            <a:off x="8318482" y="5423975"/>
            <a:ext cx="408732" cy="451231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rgbClr val="E1860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93479" y="585462"/>
            <a:ext cx="6161080" cy="377333"/>
          </a:xfrm>
          <a:prstGeom prst="rect">
            <a:avLst/>
          </a:prstGeom>
        </p:spPr>
        <p:txBody>
          <a:bodyPr wrap="none" lIns="38403" tIns="19202" rIns="38403" bIns="19202">
            <a:spAutoFit/>
          </a:bodyPr>
          <a:lstStyle/>
          <a:p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Заполнение 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вкладки «Обоснование закупок»</a:t>
            </a:r>
          </a:p>
        </p:txBody>
      </p:sp>
      <p:grpSp>
        <p:nvGrpSpPr>
          <p:cNvPr id="5" name="Group 4"/>
          <p:cNvGrpSpPr/>
          <p:nvPr/>
        </p:nvGrpSpPr>
        <p:grpSpPr>
          <a:xfrm flipV="1">
            <a:off x="3900986" y="1155586"/>
            <a:ext cx="1346072" cy="69870"/>
            <a:chOff x="11238286" y="6370260"/>
            <a:chExt cx="12007569" cy="152400"/>
          </a:xfrm>
        </p:grpSpPr>
        <p:grpSp>
          <p:nvGrpSpPr>
            <p:cNvPr id="6" name="Group 5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8" name="Rectangle 42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" name="Rectangle 43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" name="Rectangle 44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45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7" name="Rectangle 41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-3100" y="0"/>
            <a:ext cx="9154244" cy="62186"/>
            <a:chOff x="11238286" y="6370260"/>
            <a:chExt cx="12007569" cy="152400"/>
          </a:xfrm>
        </p:grpSpPr>
        <p:grpSp>
          <p:nvGrpSpPr>
            <p:cNvPr id="14" name="Group 13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5" name="Rectangle 14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65" name="Picture 2" descr="U:\Бирюков\ГЕРБ КАЗНАЧЕЙСТВА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48" y="80628"/>
            <a:ext cx="35678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8" name="Прямая соединительная линия 167"/>
          <p:cNvCxnSpPr/>
          <p:nvPr/>
        </p:nvCxnSpPr>
        <p:spPr bwMode="auto">
          <a:xfrm>
            <a:off x="-3100" y="434106"/>
            <a:ext cx="9154244" cy="0"/>
          </a:xfrm>
          <a:prstGeom prst="line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254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6948264" y="6453336"/>
            <a:ext cx="2133600" cy="365125"/>
          </a:xfrm>
        </p:spPr>
        <p:txBody>
          <a:bodyPr/>
          <a:lstStyle/>
          <a:p>
            <a:fld id="{C0EB37D2-4202-4A90-8246-13FB6654ACC2}" type="slidenum">
              <a:rPr lang="ru-RU" smtClean="0"/>
              <a:pPr/>
              <a:t>12</a:t>
            </a:fld>
            <a:endParaRPr lang="ru-RU" dirty="0"/>
          </a:p>
        </p:txBody>
      </p:sp>
      <p:sp>
        <p:nvSpPr>
          <p:cNvPr id="47" name="Rectangle 103"/>
          <p:cNvSpPr/>
          <p:nvPr/>
        </p:nvSpPr>
        <p:spPr bwMode="auto">
          <a:xfrm>
            <a:off x="727363" y="6278358"/>
            <a:ext cx="7887014" cy="440463"/>
          </a:xfrm>
          <a:prstGeom prst="rect">
            <a:avLst/>
          </a:prstGeom>
          <a:solidFill>
            <a:srgbClr val="CC006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59" name="Oval 153"/>
          <p:cNvSpPr/>
          <p:nvPr/>
        </p:nvSpPr>
        <p:spPr bwMode="auto">
          <a:xfrm>
            <a:off x="349050" y="6240518"/>
            <a:ext cx="567104" cy="541108"/>
          </a:xfrm>
          <a:prstGeom prst="ellipse">
            <a:avLst/>
          </a:prstGeom>
          <a:solidFill>
            <a:srgbClr val="CC0063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d-ID" sz="1500" dirty="0">
              <a:latin typeface="Calibri" pitchFamily="34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492308" y="6341795"/>
            <a:ext cx="2888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Calibri" pitchFamily="34" charset="0"/>
              </a:rPr>
              <a:t>2</a:t>
            </a:r>
            <a:endParaRPr lang="id-ID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989223" y="6277570"/>
            <a:ext cx="76251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200" dirty="0" smtClean="0">
                <a:solidFill>
                  <a:schemeClr val="bg1"/>
                </a:solidFill>
              </a:rPr>
              <a:t>Документы</a:t>
            </a:r>
            <a:r>
              <a:rPr lang="ru-RU" sz="1200" dirty="0">
                <a:solidFill>
                  <a:schemeClr val="bg1"/>
                </a:solidFill>
              </a:rPr>
              <a:t>, обосновывающие закупку, </a:t>
            </a:r>
            <a:r>
              <a:rPr lang="ru-RU" sz="1200" dirty="0" smtClean="0">
                <a:solidFill>
                  <a:schemeClr val="bg1"/>
                </a:solidFill>
              </a:rPr>
              <a:t>могут быть прикреплены </a:t>
            </a:r>
            <a:r>
              <a:rPr lang="ru-RU" sz="1200" dirty="0">
                <a:solidFill>
                  <a:schemeClr val="bg1"/>
                </a:solidFill>
              </a:rPr>
              <a:t>в </a:t>
            </a:r>
            <a:r>
              <a:rPr lang="ru-RU" sz="1200" dirty="0" smtClean="0">
                <a:solidFill>
                  <a:schemeClr val="bg1"/>
                </a:solidFill>
              </a:rPr>
              <a:t>разделе «Документы </a:t>
            </a:r>
            <a:r>
              <a:rPr lang="ru-RU" sz="1200" dirty="0">
                <a:solidFill>
                  <a:schemeClr val="bg1"/>
                </a:solidFill>
              </a:rPr>
              <a:t>для обоснования закупок», путем нажатия на кнопку «Добавить вложение» </a:t>
            </a:r>
            <a:r>
              <a:rPr lang="ru-RU" sz="1200" dirty="0" smtClean="0">
                <a:solidFill>
                  <a:schemeClr val="bg1"/>
                </a:solidFill>
              </a:rPr>
              <a:t>(в ЕИС не передаются)</a:t>
            </a:r>
            <a:endParaRPr lang="ru-RU" sz="1200" dirty="0">
              <a:solidFill>
                <a:schemeClr val="bg1"/>
              </a:solidFill>
            </a:endParaRPr>
          </a:p>
        </p:txBody>
      </p:sp>
      <p:pic>
        <p:nvPicPr>
          <p:cNvPr id="28" name="Рисунок 27"/>
          <p:cNvPicPr/>
          <p:nvPr/>
        </p:nvPicPr>
        <p:blipFill rotWithShape="1">
          <a:blip r:embed="rId5"/>
          <a:srcRect t="9885" r="-86" b="13103"/>
          <a:stretch/>
        </p:blipFill>
        <p:spPr bwMode="auto">
          <a:xfrm>
            <a:off x="153224" y="1402214"/>
            <a:ext cx="8842125" cy="382698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9" name="Рисунок 28"/>
          <p:cNvPicPr/>
          <p:nvPr/>
        </p:nvPicPr>
        <p:blipFill rotWithShape="1">
          <a:blip r:embed="rId6"/>
          <a:srcRect l="31681" t="35173" r="28104" b="12874"/>
          <a:stretch/>
        </p:blipFill>
        <p:spPr bwMode="auto">
          <a:xfrm>
            <a:off x="5443716" y="2708920"/>
            <a:ext cx="3275330" cy="23799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3" name="Прямоугольник 42"/>
          <p:cNvSpPr/>
          <p:nvPr/>
        </p:nvSpPr>
        <p:spPr>
          <a:xfrm>
            <a:off x="2073812" y="2521359"/>
            <a:ext cx="825996" cy="187561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5345807" y="2692167"/>
            <a:ext cx="948314" cy="2482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Номер слайда 22"/>
          <p:cNvSpPr txBox="1">
            <a:spLocks/>
          </p:cNvSpPr>
          <p:nvPr/>
        </p:nvSpPr>
        <p:spPr>
          <a:xfrm>
            <a:off x="5131159" y="2692167"/>
            <a:ext cx="216024" cy="288033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1pPr>
            <a:lvl2pPr marL="19201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2pPr>
            <a:lvl3pPr marL="38403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3pPr>
            <a:lvl4pPr marL="57604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4pPr>
            <a:lvl5pPr marL="76806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5pPr>
            <a:lvl6pPr marL="960078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6pPr>
            <a:lvl7pPr marL="115209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7pPr>
            <a:lvl8pPr marL="1344110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8pPr>
            <a:lvl9pPr marL="153612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9pPr>
          </a:lstStyle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1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396443" y="3532846"/>
            <a:ext cx="320730" cy="2482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Номер слайда 22"/>
          <p:cNvSpPr txBox="1">
            <a:spLocks/>
          </p:cNvSpPr>
          <p:nvPr/>
        </p:nvSpPr>
        <p:spPr>
          <a:xfrm>
            <a:off x="135747" y="3512935"/>
            <a:ext cx="216024" cy="288033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1pPr>
            <a:lvl2pPr marL="19201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2pPr>
            <a:lvl3pPr marL="38403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3pPr>
            <a:lvl4pPr marL="57604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4pPr>
            <a:lvl5pPr marL="76806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5pPr>
            <a:lvl6pPr marL="960078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6pPr>
            <a:lvl7pPr marL="115209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7pPr>
            <a:lvl8pPr marL="1344110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8pPr>
            <a:lvl9pPr marL="153612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9pPr>
          </a:lstStyle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1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37" name="Oval 153"/>
          <p:cNvSpPr/>
          <p:nvPr/>
        </p:nvSpPr>
        <p:spPr bwMode="auto">
          <a:xfrm>
            <a:off x="346388" y="5229200"/>
            <a:ext cx="567104" cy="541108"/>
          </a:xfrm>
          <a:prstGeom prst="ellipse">
            <a:avLst/>
          </a:prstGeom>
          <a:solidFill>
            <a:srgbClr val="FE9601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d-ID" sz="1500" dirty="0">
              <a:latin typeface="Calibri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89646" y="5330477"/>
            <a:ext cx="2888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Calibri" pitchFamily="34" charset="0"/>
              </a:rPr>
              <a:t>1</a:t>
            </a:r>
            <a:endParaRPr lang="id-ID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986561" y="5230976"/>
            <a:ext cx="762515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200" dirty="0" smtClean="0">
                <a:solidFill>
                  <a:schemeClr val="bg1"/>
                </a:solidFill>
              </a:rPr>
              <a:t>Раздел </a:t>
            </a:r>
            <a:r>
              <a:rPr lang="ru-RU" sz="1200" dirty="0">
                <a:solidFill>
                  <a:schemeClr val="bg1"/>
                </a:solidFill>
              </a:rPr>
              <a:t>«Нормативно-правовые (правовые) акты, устанавливающие требования к отдельным видам товаров, работ и услуг (в том числе предельные цены товаров, работ и услуг) и (или) к определению нормативных затрат (ст</a:t>
            </a:r>
            <a:r>
              <a:rPr lang="ru-RU" sz="1200" dirty="0" smtClean="0">
                <a:solidFill>
                  <a:schemeClr val="bg1"/>
                </a:solidFill>
              </a:rPr>
              <a:t>. 19 </a:t>
            </a:r>
            <a:r>
              <a:rPr lang="ru-RU" sz="1200" dirty="0">
                <a:solidFill>
                  <a:schemeClr val="bg1"/>
                </a:solidFill>
              </a:rPr>
              <a:t>Закона </a:t>
            </a:r>
            <a:r>
              <a:rPr lang="ru-RU" sz="1200" dirty="0" smtClean="0">
                <a:solidFill>
                  <a:schemeClr val="bg1"/>
                </a:solidFill>
              </a:rPr>
              <a:t>№ 44-ФЗ</a:t>
            </a:r>
            <a:r>
              <a:rPr lang="ru-RU" sz="1200" dirty="0">
                <a:solidFill>
                  <a:schemeClr val="bg1"/>
                </a:solidFill>
              </a:rPr>
              <a:t>)» заполняется путем выбора данных из </a:t>
            </a:r>
            <a:r>
              <a:rPr lang="ru-RU" sz="1200" dirty="0" smtClean="0">
                <a:solidFill>
                  <a:schemeClr val="bg1"/>
                </a:solidFill>
              </a:rPr>
              <a:t>справочника,</a:t>
            </a:r>
            <a:br>
              <a:rPr lang="ru-RU" sz="1200" dirty="0" smtClean="0">
                <a:solidFill>
                  <a:schemeClr val="bg1"/>
                </a:solidFill>
              </a:rPr>
            </a:br>
            <a:r>
              <a:rPr lang="ru-RU" sz="1200" dirty="0" smtClean="0">
                <a:solidFill>
                  <a:schemeClr val="bg1"/>
                </a:solidFill>
              </a:rPr>
              <a:t>после </a:t>
            </a:r>
            <a:r>
              <a:rPr lang="ru-RU" sz="1200" dirty="0">
                <a:solidFill>
                  <a:schemeClr val="bg1"/>
                </a:solidFill>
              </a:rPr>
              <a:t>нажатия на кнопку «Добавить новую строку</a:t>
            </a:r>
            <a:r>
              <a:rPr lang="ru-RU" sz="1200" dirty="0" smtClean="0">
                <a:solidFill>
                  <a:schemeClr val="bg1"/>
                </a:solidFill>
              </a:rPr>
              <a:t>». Полное наименование НПА </a:t>
            </a:r>
          </a:p>
          <a:p>
            <a:pPr algn="l"/>
            <a:r>
              <a:rPr lang="ru-RU" sz="1200" dirty="0" smtClean="0">
                <a:solidFill>
                  <a:schemeClr val="bg1"/>
                </a:solidFill>
              </a:rPr>
              <a:t>возможно указать </a:t>
            </a:r>
            <a:r>
              <a:rPr lang="ru-RU" sz="1200" dirty="0" err="1" smtClean="0">
                <a:solidFill>
                  <a:schemeClr val="bg1"/>
                </a:solidFill>
              </a:rPr>
              <a:t>вкучную</a:t>
            </a:r>
            <a:endParaRPr lang="ru-RU" sz="1200" dirty="0">
              <a:solidFill>
                <a:schemeClr val="bg1"/>
              </a:solidFill>
            </a:endParaRPr>
          </a:p>
        </p:txBody>
      </p:sp>
      <p:pic>
        <p:nvPicPr>
          <p:cNvPr id="40" name="Рисунок 39" descr="18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345174" y="5489827"/>
            <a:ext cx="352653" cy="326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Номер слайда 22"/>
          <p:cNvSpPr txBox="1">
            <a:spLocks/>
          </p:cNvSpPr>
          <p:nvPr/>
        </p:nvSpPr>
        <p:spPr>
          <a:xfrm>
            <a:off x="91774" y="4690185"/>
            <a:ext cx="216024" cy="288033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1pPr>
            <a:lvl2pPr marL="19201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2pPr>
            <a:lvl3pPr marL="38403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3pPr>
            <a:lvl4pPr marL="57604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4pPr>
            <a:lvl5pPr marL="76806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5pPr>
            <a:lvl6pPr marL="960078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6pPr>
            <a:lvl7pPr marL="115209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7pPr>
            <a:lvl8pPr marL="1344110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8pPr>
            <a:lvl9pPr marL="153612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9pPr>
          </a:lstStyle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2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44" name="Овал 43"/>
          <p:cNvSpPr/>
          <p:nvPr/>
        </p:nvSpPr>
        <p:spPr>
          <a:xfrm>
            <a:off x="329610" y="4727240"/>
            <a:ext cx="307959" cy="2482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6" name="Rectangle 103"/>
          <p:cNvSpPr/>
          <p:nvPr/>
        </p:nvSpPr>
        <p:spPr bwMode="auto">
          <a:xfrm rot="5400000">
            <a:off x="8318482" y="6262671"/>
            <a:ext cx="408732" cy="451231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rgbClr val="A8005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pic>
        <p:nvPicPr>
          <p:cNvPr id="42" name="Рисунок 41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341555" y="6331824"/>
            <a:ext cx="362585" cy="310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TextBox 47"/>
          <p:cNvSpPr txBox="1"/>
          <p:nvPr/>
        </p:nvSpPr>
        <p:spPr>
          <a:xfrm>
            <a:off x="607785" y="108046"/>
            <a:ext cx="8428368" cy="238834"/>
          </a:xfrm>
          <a:prstGeom prst="rect">
            <a:avLst/>
          </a:prstGeom>
          <a:noFill/>
          <a:ln w="25400">
            <a:noFill/>
          </a:ln>
        </p:spPr>
        <p:txBody>
          <a:bodyPr wrap="none" lIns="38403" tIns="19202" rIns="38403" bIns="19202" rtlCol="0">
            <a:spAutoFit/>
          </a:bodyPr>
          <a:lstStyle/>
          <a:p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Федеральное казначейство                                                                              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                                                                     </a:t>
            </a:r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roskazna.ru</a:t>
            </a:r>
            <a:endParaRPr lang="id-ID" sz="1300" spc="-63" dirty="0">
              <a:solidFill>
                <a:schemeClr val="accent1">
                  <a:lumMod val="75000"/>
                  <a:lumOff val="25000"/>
                </a:schemeClr>
              </a:solidFill>
              <a:latin typeface="Calibri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127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Рисунок 50"/>
          <p:cNvPicPr/>
          <p:nvPr/>
        </p:nvPicPr>
        <p:blipFill rotWithShape="1">
          <a:blip r:embed="rId3"/>
          <a:srcRect l="-1" t="11036" r="-85" b="26666"/>
          <a:stretch/>
        </p:blipFill>
        <p:spPr bwMode="auto">
          <a:xfrm>
            <a:off x="571788" y="1336428"/>
            <a:ext cx="8032660" cy="281265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/>
          <p:cNvSpPr/>
          <p:nvPr/>
        </p:nvSpPr>
        <p:spPr>
          <a:xfrm>
            <a:off x="1746693" y="585462"/>
            <a:ext cx="5654660" cy="377333"/>
          </a:xfrm>
          <a:prstGeom prst="rect">
            <a:avLst/>
          </a:prstGeom>
        </p:spPr>
        <p:txBody>
          <a:bodyPr wrap="none" lIns="38403" tIns="19202" rIns="38403" bIns="19202">
            <a:spAutoFit/>
          </a:bodyPr>
          <a:lstStyle/>
          <a:p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Заполнение 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вкладки «Лист согласования»</a:t>
            </a:r>
          </a:p>
        </p:txBody>
      </p:sp>
      <p:grpSp>
        <p:nvGrpSpPr>
          <p:cNvPr id="5" name="Group 4"/>
          <p:cNvGrpSpPr/>
          <p:nvPr/>
        </p:nvGrpSpPr>
        <p:grpSpPr>
          <a:xfrm flipV="1">
            <a:off x="3900986" y="1155586"/>
            <a:ext cx="1346072" cy="69870"/>
            <a:chOff x="11238286" y="6370260"/>
            <a:chExt cx="12007569" cy="152400"/>
          </a:xfrm>
        </p:grpSpPr>
        <p:grpSp>
          <p:nvGrpSpPr>
            <p:cNvPr id="6" name="Group 5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8" name="Rectangle 42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" name="Rectangle 43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" name="Rectangle 44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45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7" name="Rectangle 41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-3100" y="0"/>
            <a:ext cx="9154244" cy="62186"/>
            <a:chOff x="11238286" y="6370260"/>
            <a:chExt cx="12007569" cy="152400"/>
          </a:xfrm>
        </p:grpSpPr>
        <p:grpSp>
          <p:nvGrpSpPr>
            <p:cNvPr id="14" name="Group 13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5" name="Rectangle 14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65" name="Picture 2" descr="U:\Бирюков\ГЕРБ КАЗНАЧЕЙСТВА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48" y="80628"/>
            <a:ext cx="35678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8" name="Прямая соединительная линия 167"/>
          <p:cNvCxnSpPr/>
          <p:nvPr/>
        </p:nvCxnSpPr>
        <p:spPr bwMode="auto">
          <a:xfrm>
            <a:off x="-3100" y="434106"/>
            <a:ext cx="9154244" cy="0"/>
          </a:xfrm>
          <a:prstGeom prst="line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254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6948264" y="6453336"/>
            <a:ext cx="2133600" cy="365125"/>
          </a:xfrm>
        </p:spPr>
        <p:txBody>
          <a:bodyPr/>
          <a:lstStyle/>
          <a:p>
            <a:fld id="{C0EB37D2-4202-4A90-8246-13FB6654ACC2}" type="slidenum">
              <a:rPr lang="ru-RU" smtClean="0"/>
              <a:pPr/>
              <a:t>13</a:t>
            </a:fld>
            <a:endParaRPr lang="ru-RU" dirty="0"/>
          </a:p>
        </p:txBody>
      </p:sp>
      <p:sp>
        <p:nvSpPr>
          <p:cNvPr id="50" name="Номер слайда 22"/>
          <p:cNvSpPr txBox="1">
            <a:spLocks/>
          </p:cNvSpPr>
          <p:nvPr/>
        </p:nvSpPr>
        <p:spPr>
          <a:xfrm>
            <a:off x="6948264" y="6453336"/>
            <a:ext cx="2133600" cy="365125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1pPr>
            <a:lvl2pPr marL="19201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2pPr>
            <a:lvl3pPr marL="38403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3pPr>
            <a:lvl4pPr marL="57604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4pPr>
            <a:lvl5pPr marL="76806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5pPr>
            <a:lvl6pPr marL="960078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6pPr>
            <a:lvl7pPr marL="115209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7pPr>
            <a:lvl8pPr marL="1344110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8pPr>
            <a:lvl9pPr marL="153612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9pPr>
          </a:lstStyle>
          <a:p>
            <a:fld id="{C0EB37D2-4202-4A90-8246-13FB6654ACC2}" type="slidenum">
              <a:rPr lang="ru-RU" smtClean="0"/>
              <a:pPr/>
              <a:t>13</a:t>
            </a:fld>
            <a:endParaRPr lang="ru-RU" dirty="0"/>
          </a:p>
        </p:txBody>
      </p:sp>
      <p:sp>
        <p:nvSpPr>
          <p:cNvPr id="52" name="Rectangle 103"/>
          <p:cNvSpPr/>
          <p:nvPr/>
        </p:nvSpPr>
        <p:spPr bwMode="auto">
          <a:xfrm>
            <a:off x="717433" y="5174637"/>
            <a:ext cx="7887014" cy="440463"/>
          </a:xfrm>
          <a:prstGeom prst="rect">
            <a:avLst/>
          </a:prstGeom>
          <a:solidFill>
            <a:srgbClr val="CC006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53" name="Oval 153"/>
          <p:cNvSpPr/>
          <p:nvPr/>
        </p:nvSpPr>
        <p:spPr bwMode="auto">
          <a:xfrm>
            <a:off x="339120" y="5136797"/>
            <a:ext cx="567104" cy="541108"/>
          </a:xfrm>
          <a:prstGeom prst="ellipse">
            <a:avLst/>
          </a:prstGeom>
          <a:solidFill>
            <a:srgbClr val="CC0063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d-ID" sz="1500" dirty="0">
              <a:latin typeface="Calibri" pitchFamily="34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482378" y="5238074"/>
            <a:ext cx="2888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Calibri" pitchFamily="34" charset="0"/>
              </a:rPr>
              <a:t>2</a:t>
            </a:r>
            <a:endParaRPr lang="id-ID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979294" y="5225591"/>
            <a:ext cx="7378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600" dirty="0">
                <a:solidFill>
                  <a:schemeClr val="bg1"/>
                </a:solidFill>
              </a:rPr>
              <a:t>нажать кнопку «Добавить новую строку</a:t>
            </a:r>
            <a:r>
              <a:rPr lang="ru-RU" sz="1600" dirty="0" smtClean="0">
                <a:solidFill>
                  <a:schemeClr val="bg1"/>
                </a:solidFill>
              </a:rPr>
              <a:t>»</a:t>
            </a:r>
            <a:endParaRPr lang="ru-RU" sz="16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6" name="Rectangle 103"/>
          <p:cNvSpPr/>
          <p:nvPr/>
        </p:nvSpPr>
        <p:spPr bwMode="auto">
          <a:xfrm>
            <a:off x="752511" y="5758920"/>
            <a:ext cx="7851936" cy="470286"/>
          </a:xfrm>
          <a:prstGeom prst="rect">
            <a:avLst/>
          </a:prstGeom>
          <a:solidFill>
            <a:srgbClr val="86269B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57" name="Oval 153"/>
          <p:cNvSpPr/>
          <p:nvPr/>
        </p:nvSpPr>
        <p:spPr bwMode="auto">
          <a:xfrm>
            <a:off x="338983" y="5721080"/>
            <a:ext cx="567104" cy="541108"/>
          </a:xfrm>
          <a:prstGeom prst="ellipse">
            <a:avLst/>
          </a:prstGeom>
          <a:solidFill>
            <a:srgbClr val="86269B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d-ID" sz="1500" dirty="0">
              <a:latin typeface="Calibri" pitchFamily="34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953694" y="5708190"/>
            <a:ext cx="765075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dirty="0" smtClean="0">
                <a:solidFill>
                  <a:schemeClr val="bg1"/>
                </a:solidFill>
              </a:rPr>
              <a:t>Выбрать </a:t>
            </a:r>
            <a:r>
              <a:rPr lang="ru-RU" sz="1000" dirty="0">
                <a:solidFill>
                  <a:schemeClr val="bg1"/>
                </a:solidFill>
              </a:rPr>
              <a:t>согласующего из справочника. В случае выбора более одного согласующего: </a:t>
            </a:r>
          </a:p>
          <a:p>
            <a:pPr algn="just"/>
            <a:r>
              <a:rPr lang="ru-RU" sz="1000" dirty="0">
                <a:solidFill>
                  <a:schemeClr val="bg1"/>
                </a:solidFill>
              </a:rPr>
              <a:t>- при параллельном согласовании указываются одинаковые значения Этапа, Кода и Порядкового номера, </a:t>
            </a:r>
          </a:p>
          <a:p>
            <a:pPr algn="l"/>
            <a:r>
              <a:rPr lang="ru-RU" sz="1000" dirty="0">
                <a:solidFill>
                  <a:schemeClr val="bg1"/>
                </a:solidFill>
              </a:rPr>
              <a:t>- при последовательном – различные в соответствии с необходимой последовательностью</a:t>
            </a:r>
            <a:endParaRPr lang="ru-RU" sz="10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9" name="Rectangle 103"/>
          <p:cNvSpPr/>
          <p:nvPr/>
        </p:nvSpPr>
        <p:spPr bwMode="auto">
          <a:xfrm>
            <a:off x="752639" y="6313670"/>
            <a:ext cx="7851807" cy="440463"/>
          </a:xfrm>
          <a:prstGeom prst="rect">
            <a:avLst/>
          </a:prstGeom>
          <a:solidFill>
            <a:srgbClr val="00B0F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60" name="Oval 153"/>
          <p:cNvSpPr/>
          <p:nvPr/>
        </p:nvSpPr>
        <p:spPr bwMode="auto">
          <a:xfrm>
            <a:off x="339112" y="6275830"/>
            <a:ext cx="567104" cy="541108"/>
          </a:xfrm>
          <a:prstGeom prst="ellipse">
            <a:avLst/>
          </a:prstGeom>
          <a:solidFill>
            <a:srgbClr val="00B0F0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d-ID" sz="1500" dirty="0">
              <a:latin typeface="Calibri" pitchFamily="34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953695" y="6313670"/>
            <a:ext cx="737830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>
                <a:solidFill>
                  <a:schemeClr val="bg1"/>
                </a:solidFill>
              </a:rPr>
              <a:t>Для </a:t>
            </a:r>
            <a:r>
              <a:rPr lang="ru-RU" sz="1050" dirty="0" smtClean="0">
                <a:solidFill>
                  <a:schemeClr val="bg1"/>
                </a:solidFill>
              </a:rPr>
              <a:t>включения утверждающего</a:t>
            </a:r>
            <a:r>
              <a:rPr lang="ru-RU" sz="1050" dirty="0">
                <a:solidFill>
                  <a:schemeClr val="bg1"/>
                </a:solidFill>
              </a:rPr>
              <a:t>, в блоке «Утверждающий» необходимо выбрать пользователя из справочника сотрудников организации, уполномоченных на </a:t>
            </a:r>
            <a:r>
              <a:rPr lang="ru-RU" sz="1050" dirty="0" smtClean="0">
                <a:solidFill>
                  <a:schemeClr val="bg1"/>
                </a:solidFill>
              </a:rPr>
              <a:t>утверждение. Указание утверждающего является обязательным.</a:t>
            </a:r>
            <a:endParaRPr lang="ru-RU" sz="1050" dirty="0">
              <a:solidFill>
                <a:schemeClr val="bg1"/>
              </a:solidFill>
            </a:endParaRPr>
          </a:p>
        </p:txBody>
      </p:sp>
      <p:sp>
        <p:nvSpPr>
          <p:cNvPr id="63" name="Rectangle 103"/>
          <p:cNvSpPr/>
          <p:nvPr/>
        </p:nvSpPr>
        <p:spPr bwMode="auto">
          <a:xfrm>
            <a:off x="702205" y="4603706"/>
            <a:ext cx="7902242" cy="440463"/>
          </a:xfrm>
          <a:prstGeom prst="rect">
            <a:avLst/>
          </a:prstGeom>
          <a:solidFill>
            <a:srgbClr val="FE960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64" name="Oval 153"/>
          <p:cNvSpPr/>
          <p:nvPr/>
        </p:nvSpPr>
        <p:spPr bwMode="auto">
          <a:xfrm>
            <a:off x="323892" y="4565866"/>
            <a:ext cx="567104" cy="541108"/>
          </a:xfrm>
          <a:prstGeom prst="ellipse">
            <a:avLst/>
          </a:prstGeom>
          <a:solidFill>
            <a:srgbClr val="FE9601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d-ID" sz="1500" dirty="0">
              <a:latin typeface="Calibri" pitchFamily="34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467150" y="4667143"/>
            <a:ext cx="2888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Calibri" pitchFamily="34" charset="0"/>
              </a:rPr>
              <a:t>1</a:t>
            </a:r>
            <a:endParaRPr lang="id-ID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940701" y="4654660"/>
            <a:ext cx="7378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600" dirty="0">
                <a:solidFill>
                  <a:schemeClr val="bg1"/>
                </a:solidFill>
              </a:rPr>
              <a:t>установить признак «Требуется согласование» </a:t>
            </a:r>
            <a:endParaRPr lang="ru-RU" sz="16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7" name="Rectangle 103"/>
          <p:cNvSpPr/>
          <p:nvPr/>
        </p:nvSpPr>
        <p:spPr bwMode="auto">
          <a:xfrm>
            <a:off x="702204" y="4005064"/>
            <a:ext cx="7902243" cy="440463"/>
          </a:xfrm>
          <a:prstGeom prst="rect">
            <a:avLst/>
          </a:prstGeom>
          <a:solidFill>
            <a:srgbClr val="00B796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68" name="Oval 153"/>
          <p:cNvSpPr/>
          <p:nvPr/>
        </p:nvSpPr>
        <p:spPr bwMode="auto">
          <a:xfrm>
            <a:off x="323892" y="3967224"/>
            <a:ext cx="567104" cy="541108"/>
          </a:xfrm>
          <a:prstGeom prst="ellipse">
            <a:avLst/>
          </a:prstGeom>
          <a:solidFill>
            <a:srgbClr val="00B796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d-ID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938467" y="4005064"/>
            <a:ext cx="7665978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>
                <a:solidFill>
                  <a:schemeClr val="bg1"/>
                </a:solidFill>
              </a:rPr>
              <a:t>На вкладке «Лист согласования», блок «Согласующие» заполняется в случае необходимости согласования </a:t>
            </a:r>
            <a:r>
              <a:rPr lang="ru-RU" sz="1050" dirty="0" smtClean="0">
                <a:solidFill>
                  <a:schemeClr val="bg1"/>
                </a:solidFill>
              </a:rPr>
              <a:t>карточки и не является обязательным. Для </a:t>
            </a:r>
            <a:r>
              <a:rPr lang="ru-RU" sz="1050" dirty="0">
                <a:solidFill>
                  <a:schemeClr val="bg1"/>
                </a:solidFill>
              </a:rPr>
              <a:t>выбора согласующих необходимо:</a:t>
            </a:r>
            <a:endParaRPr lang="ru-RU" sz="105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482378" y="5825293"/>
            <a:ext cx="2888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Calibri" pitchFamily="34" charset="0"/>
              </a:rPr>
              <a:t>3</a:t>
            </a:r>
            <a:endParaRPr lang="id-ID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1" name="Овал 70"/>
          <p:cNvSpPr/>
          <p:nvPr/>
        </p:nvSpPr>
        <p:spPr>
          <a:xfrm>
            <a:off x="635656" y="2742755"/>
            <a:ext cx="1022067" cy="1567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2" name="Номер слайда 22"/>
          <p:cNvSpPr txBox="1">
            <a:spLocks/>
          </p:cNvSpPr>
          <p:nvPr/>
        </p:nvSpPr>
        <p:spPr>
          <a:xfrm>
            <a:off x="467544" y="2636912"/>
            <a:ext cx="153849" cy="288033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1pPr>
            <a:lvl2pPr marL="19201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2pPr>
            <a:lvl3pPr marL="38403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3pPr>
            <a:lvl4pPr marL="57604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4pPr>
            <a:lvl5pPr marL="76806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5pPr>
            <a:lvl6pPr marL="960078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6pPr>
            <a:lvl7pPr marL="115209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7pPr>
            <a:lvl8pPr marL="1344110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8pPr>
            <a:lvl9pPr marL="153612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9pPr>
          </a:lstStyle>
          <a:p>
            <a:pPr algn="ctr"/>
            <a:r>
              <a:rPr lang="en-US" sz="1600" dirty="0" smtClean="0">
                <a:solidFill>
                  <a:srgbClr val="FF0000"/>
                </a:solidFill>
              </a:rPr>
              <a:t>1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73" name="Овал 72"/>
          <p:cNvSpPr/>
          <p:nvPr/>
        </p:nvSpPr>
        <p:spPr>
          <a:xfrm>
            <a:off x="697393" y="3232888"/>
            <a:ext cx="318594" cy="2482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4" name="Номер слайда 22"/>
          <p:cNvSpPr txBox="1">
            <a:spLocks/>
          </p:cNvSpPr>
          <p:nvPr/>
        </p:nvSpPr>
        <p:spPr>
          <a:xfrm>
            <a:off x="506420" y="3212975"/>
            <a:ext cx="153849" cy="288033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1pPr>
            <a:lvl2pPr marL="19201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2pPr>
            <a:lvl3pPr marL="38403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3pPr>
            <a:lvl4pPr marL="57604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4pPr>
            <a:lvl5pPr marL="76806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5pPr>
            <a:lvl6pPr marL="960078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6pPr>
            <a:lvl7pPr marL="115209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7pPr>
            <a:lvl8pPr marL="1344110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8pPr>
            <a:lvl9pPr marL="153612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9pPr>
          </a:lstStyle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2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75" name="Овал 74"/>
          <p:cNvSpPr/>
          <p:nvPr/>
        </p:nvSpPr>
        <p:spPr>
          <a:xfrm>
            <a:off x="2945878" y="3084944"/>
            <a:ext cx="485888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6" name="Номер слайда 22"/>
          <p:cNvSpPr txBox="1">
            <a:spLocks/>
          </p:cNvSpPr>
          <p:nvPr/>
        </p:nvSpPr>
        <p:spPr>
          <a:xfrm>
            <a:off x="2763394" y="3092247"/>
            <a:ext cx="153849" cy="288033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1pPr>
            <a:lvl2pPr marL="19201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2pPr>
            <a:lvl3pPr marL="38403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3pPr>
            <a:lvl4pPr marL="57604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4pPr>
            <a:lvl5pPr marL="76806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5pPr>
            <a:lvl6pPr marL="960078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6pPr>
            <a:lvl7pPr marL="115209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7pPr>
            <a:lvl8pPr marL="1344110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8pPr>
            <a:lvl9pPr marL="153612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9pPr>
          </a:lstStyle>
          <a:p>
            <a:pPr algn="ctr"/>
            <a:r>
              <a:rPr lang="ru-RU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77" name="Прямоугольник 76"/>
          <p:cNvSpPr/>
          <p:nvPr/>
        </p:nvSpPr>
        <p:spPr>
          <a:xfrm>
            <a:off x="483543" y="6377107"/>
            <a:ext cx="2888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Calibri" pitchFamily="34" charset="0"/>
              </a:rPr>
              <a:t>4</a:t>
            </a:r>
            <a:endParaRPr lang="id-ID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8" name="Овал 77"/>
          <p:cNvSpPr/>
          <p:nvPr/>
        </p:nvSpPr>
        <p:spPr>
          <a:xfrm>
            <a:off x="2627284" y="3684847"/>
            <a:ext cx="318594" cy="2482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9" name="Номер слайда 22"/>
          <p:cNvSpPr txBox="1">
            <a:spLocks/>
          </p:cNvSpPr>
          <p:nvPr/>
        </p:nvSpPr>
        <p:spPr>
          <a:xfrm>
            <a:off x="2473435" y="3645023"/>
            <a:ext cx="153849" cy="288033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1pPr>
            <a:lvl2pPr marL="19201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2pPr>
            <a:lvl3pPr marL="38403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3pPr>
            <a:lvl4pPr marL="57604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4pPr>
            <a:lvl5pPr marL="76806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5pPr>
            <a:lvl6pPr marL="960078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6pPr>
            <a:lvl7pPr marL="115209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7pPr>
            <a:lvl8pPr marL="1344110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8pPr>
            <a:lvl9pPr marL="153612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9pPr>
          </a:lstStyle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4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2995445" y="2189624"/>
            <a:ext cx="648071" cy="187561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TextBox 61"/>
          <p:cNvSpPr txBox="1"/>
          <p:nvPr/>
        </p:nvSpPr>
        <p:spPr>
          <a:xfrm>
            <a:off x="607785" y="108046"/>
            <a:ext cx="8428368" cy="238834"/>
          </a:xfrm>
          <a:prstGeom prst="rect">
            <a:avLst/>
          </a:prstGeom>
          <a:noFill/>
          <a:ln w="25400">
            <a:noFill/>
          </a:ln>
        </p:spPr>
        <p:txBody>
          <a:bodyPr wrap="none" lIns="38403" tIns="19202" rIns="38403" bIns="19202" rtlCol="0">
            <a:spAutoFit/>
          </a:bodyPr>
          <a:lstStyle/>
          <a:p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Федеральное казначейство                                                                              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                                                                     </a:t>
            </a:r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roskazna.ru</a:t>
            </a:r>
            <a:endParaRPr lang="id-ID" sz="1300" spc="-63" dirty="0">
              <a:solidFill>
                <a:schemeClr val="accent1">
                  <a:lumMod val="75000"/>
                  <a:lumOff val="25000"/>
                </a:schemeClr>
              </a:solidFill>
              <a:latin typeface="Calibri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4317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Рисунок 48"/>
          <p:cNvPicPr/>
          <p:nvPr/>
        </p:nvPicPr>
        <p:blipFill rotWithShape="1">
          <a:blip r:embed="rId3"/>
          <a:srcRect l="-1" t="10575" r="-85" b="12184"/>
          <a:stretch/>
        </p:blipFill>
        <p:spPr bwMode="auto">
          <a:xfrm>
            <a:off x="395536" y="1321718"/>
            <a:ext cx="8352928" cy="362612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3" name="Rectangle 103"/>
          <p:cNvSpPr/>
          <p:nvPr/>
        </p:nvSpPr>
        <p:spPr bwMode="auto">
          <a:xfrm>
            <a:off x="570448" y="5708617"/>
            <a:ext cx="8361508" cy="816727"/>
          </a:xfrm>
          <a:prstGeom prst="rect">
            <a:avLst/>
          </a:prstGeom>
          <a:solidFill>
            <a:srgbClr val="00B0F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40" name="Rectangle 103"/>
          <p:cNvSpPr/>
          <p:nvPr/>
        </p:nvSpPr>
        <p:spPr bwMode="auto">
          <a:xfrm>
            <a:off x="557628" y="5592552"/>
            <a:ext cx="8378815" cy="503268"/>
          </a:xfrm>
          <a:prstGeom prst="rect">
            <a:avLst/>
          </a:prstGeom>
          <a:solidFill>
            <a:srgbClr val="00B0F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41" name="Oval 153"/>
          <p:cNvSpPr/>
          <p:nvPr/>
        </p:nvSpPr>
        <p:spPr bwMode="auto">
          <a:xfrm>
            <a:off x="179316" y="5554712"/>
            <a:ext cx="567104" cy="541108"/>
          </a:xfrm>
          <a:prstGeom prst="ellipse">
            <a:avLst/>
          </a:prstGeom>
          <a:solidFill>
            <a:srgbClr val="00B0F0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d-ID" sz="1500" dirty="0">
              <a:latin typeface="Calibri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22574" y="5655989"/>
            <a:ext cx="2888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Calibri" pitchFamily="34" charset="0"/>
              </a:rPr>
              <a:t>2</a:t>
            </a:r>
            <a:endParaRPr lang="id-ID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6" name="Rectangle 103"/>
          <p:cNvSpPr/>
          <p:nvPr/>
        </p:nvSpPr>
        <p:spPr bwMode="auto">
          <a:xfrm>
            <a:off x="557824" y="5013964"/>
            <a:ext cx="8378619" cy="440463"/>
          </a:xfrm>
          <a:prstGeom prst="rect">
            <a:avLst/>
          </a:prstGeom>
          <a:solidFill>
            <a:srgbClr val="CC006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47" name="Oval 153"/>
          <p:cNvSpPr/>
          <p:nvPr/>
        </p:nvSpPr>
        <p:spPr bwMode="auto">
          <a:xfrm>
            <a:off x="179512" y="4976124"/>
            <a:ext cx="567104" cy="541108"/>
          </a:xfrm>
          <a:prstGeom prst="ellipse">
            <a:avLst/>
          </a:prstGeom>
          <a:solidFill>
            <a:srgbClr val="CC0063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d-ID" sz="1500" dirty="0">
              <a:latin typeface="Calibri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322770" y="5077401"/>
            <a:ext cx="2888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Calibri" pitchFamily="34" charset="0"/>
              </a:rPr>
              <a:t>1</a:t>
            </a:r>
            <a:endParaRPr lang="id-ID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98233" y="603395"/>
            <a:ext cx="6351581" cy="377333"/>
          </a:xfrm>
          <a:prstGeom prst="rect">
            <a:avLst/>
          </a:prstGeom>
        </p:spPr>
        <p:txBody>
          <a:bodyPr wrap="none" lIns="38403" tIns="19202" rIns="38403" bIns="19202">
            <a:spAutoFit/>
          </a:bodyPr>
          <a:lstStyle/>
          <a:p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Проверка</a:t>
            </a:r>
            <a:r>
              <a:rPr lang="en-US" sz="22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и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сохранение 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позиции 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плана 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закупок</a:t>
            </a:r>
            <a:endParaRPr lang="ru-RU" sz="2200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 flipV="1">
            <a:off x="3900986" y="1155586"/>
            <a:ext cx="1346072" cy="69870"/>
            <a:chOff x="11238286" y="6370260"/>
            <a:chExt cx="12007569" cy="152400"/>
          </a:xfrm>
        </p:grpSpPr>
        <p:grpSp>
          <p:nvGrpSpPr>
            <p:cNvPr id="6" name="Group 5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8" name="Rectangle 42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" name="Rectangle 43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" name="Rectangle 44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45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7" name="Rectangle 41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-3100" y="0"/>
            <a:ext cx="9154244" cy="62186"/>
            <a:chOff x="11238286" y="6370260"/>
            <a:chExt cx="12007569" cy="152400"/>
          </a:xfrm>
        </p:grpSpPr>
        <p:grpSp>
          <p:nvGrpSpPr>
            <p:cNvPr id="14" name="Group 13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5" name="Rectangle 14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65" name="Picture 2" descr="U:\Бирюков\ГЕРБ КАЗНАЧЕЙСТВА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48" y="80628"/>
            <a:ext cx="35678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8" name="Прямая соединительная линия 167"/>
          <p:cNvCxnSpPr/>
          <p:nvPr/>
        </p:nvCxnSpPr>
        <p:spPr bwMode="auto">
          <a:xfrm>
            <a:off x="-3100" y="434106"/>
            <a:ext cx="9154244" cy="0"/>
          </a:xfrm>
          <a:prstGeom prst="line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254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6948264" y="6453336"/>
            <a:ext cx="2133600" cy="365125"/>
          </a:xfrm>
        </p:spPr>
        <p:txBody>
          <a:bodyPr/>
          <a:lstStyle/>
          <a:p>
            <a:fld id="{C0EB37D2-4202-4A90-8246-13FB6654ACC2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824349" y="5093843"/>
            <a:ext cx="6906478" cy="285000"/>
          </a:xfrm>
          <a:prstGeom prst="rect">
            <a:avLst/>
          </a:prstGeom>
        </p:spPr>
        <p:txBody>
          <a:bodyPr wrap="none" lIns="38403" tIns="19202" rIns="38403" bIns="19202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Для проверки на корректность заполнения ППЗ используется </a:t>
            </a:r>
            <a:r>
              <a:rPr lang="ru-RU" sz="1600" dirty="0" smtClean="0">
                <a:solidFill>
                  <a:schemeClr val="bg1"/>
                </a:solidFill>
              </a:rPr>
              <a:t>кнопка</a:t>
            </a:r>
            <a:r>
              <a:rPr lang="en-US" sz="1600" dirty="0" smtClean="0">
                <a:solidFill>
                  <a:schemeClr val="bg1"/>
                </a:solidFill>
              </a:rPr>
              <a:t> - </a:t>
            </a:r>
            <a:r>
              <a:rPr lang="ru-RU" sz="1600" dirty="0" smtClean="0">
                <a:solidFill>
                  <a:schemeClr val="bg1"/>
                </a:solidFill>
              </a:rPr>
              <a:t> 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5681899"/>
            <a:ext cx="6930073" cy="285000"/>
          </a:xfrm>
          <a:prstGeom prst="rect">
            <a:avLst/>
          </a:prstGeom>
        </p:spPr>
        <p:txBody>
          <a:bodyPr wrap="none" lIns="38403" tIns="19202" rIns="38403" bIns="19202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</a:rPr>
              <a:t>Для сохранения ППЗ необходимо </a:t>
            </a:r>
            <a:r>
              <a:rPr lang="ru-RU" sz="1600" dirty="0">
                <a:solidFill>
                  <a:schemeClr val="bg1"/>
                </a:solidFill>
              </a:rPr>
              <a:t>воспользоваться </a:t>
            </a:r>
            <a:r>
              <a:rPr lang="ru-RU" sz="1600" dirty="0" smtClean="0">
                <a:solidFill>
                  <a:schemeClr val="bg1"/>
                </a:solidFill>
              </a:rPr>
              <a:t>одной из кнопок</a:t>
            </a:r>
            <a:r>
              <a:rPr lang="en-US" sz="1600" dirty="0" smtClean="0">
                <a:solidFill>
                  <a:schemeClr val="bg1"/>
                </a:solidFill>
              </a:rPr>
              <a:t>:</a:t>
            </a:r>
            <a:r>
              <a:rPr lang="ru-RU" sz="1600" dirty="0" smtClean="0">
                <a:solidFill>
                  <a:schemeClr val="bg1"/>
                </a:solidFill>
              </a:rPr>
              <a:t> 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905312" y="6138744"/>
            <a:ext cx="2228401" cy="254223"/>
          </a:xfrm>
          <a:prstGeom prst="rect">
            <a:avLst/>
          </a:prstGeom>
        </p:spPr>
        <p:txBody>
          <a:bodyPr wrap="none" lIns="38403" tIns="19202" rIns="38403" bIns="19202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</a:rPr>
              <a:t>- «Сохранить изменения</a:t>
            </a:r>
            <a:r>
              <a:rPr lang="ru-RU" sz="1400" dirty="0" smtClean="0">
                <a:solidFill>
                  <a:schemeClr val="bg1"/>
                </a:solidFill>
              </a:rPr>
              <a:t>»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107944" y="6134162"/>
            <a:ext cx="3568512" cy="254223"/>
          </a:xfrm>
          <a:prstGeom prst="rect">
            <a:avLst/>
          </a:prstGeom>
        </p:spPr>
        <p:txBody>
          <a:bodyPr wrap="none" lIns="38403" tIns="19202" rIns="38403" bIns="19202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</a:rPr>
              <a:t>- </a:t>
            </a:r>
            <a:r>
              <a:rPr lang="ru-RU" sz="1400" dirty="0" smtClean="0">
                <a:solidFill>
                  <a:schemeClr val="bg1"/>
                </a:solidFill>
              </a:rPr>
              <a:t>«</a:t>
            </a:r>
            <a:r>
              <a:rPr lang="ru-RU" sz="1400" dirty="0">
                <a:solidFill>
                  <a:schemeClr val="bg1"/>
                </a:solidFill>
              </a:rPr>
              <a:t>Сохранить изменения и закрыть окно</a:t>
            </a:r>
            <a:r>
              <a:rPr lang="ru-RU" sz="1400" dirty="0" smtClean="0">
                <a:solidFill>
                  <a:schemeClr val="bg1"/>
                </a:solidFill>
              </a:rPr>
              <a:t>»</a:t>
            </a:r>
            <a:endParaRPr lang="ru-RU" sz="1400" dirty="0">
              <a:solidFill>
                <a:schemeClr val="bg1"/>
              </a:solidFill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1403648" y="6060116"/>
            <a:ext cx="451231" cy="408732"/>
            <a:chOff x="4199314" y="5318965"/>
            <a:chExt cx="451231" cy="408732"/>
          </a:xfrm>
          <a:solidFill>
            <a:schemeClr val="bg1"/>
          </a:solidFill>
        </p:grpSpPr>
        <p:sp>
          <p:nvSpPr>
            <p:cNvPr id="34" name="Rectangle 103"/>
            <p:cNvSpPr/>
            <p:nvPr/>
          </p:nvSpPr>
          <p:spPr bwMode="auto">
            <a:xfrm rot="5400000">
              <a:off x="4220564" y="5297715"/>
              <a:ext cx="408732" cy="451231"/>
            </a:xfrm>
            <a:prstGeom prst="rect">
              <a:avLst/>
            </a:prstGeom>
            <a:grpFill/>
            <a:ln w="28575" cap="flat" cmpd="sng" algn="ctr">
              <a:solidFill>
                <a:srgbClr val="0B99B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384048"/>
              <a:endParaRPr lang="id-ID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pic>
          <p:nvPicPr>
            <p:cNvPr id="30" name="Рисунок 29" descr="370a304b409b92ee045db51e30e5a22b"/>
            <p:cNvPicPr/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231347" y="5337925"/>
              <a:ext cx="391231" cy="3713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2" name="Группа 21"/>
          <p:cNvGrpSpPr/>
          <p:nvPr/>
        </p:nvGrpSpPr>
        <p:grpSpPr>
          <a:xfrm>
            <a:off x="4631362" y="6050121"/>
            <a:ext cx="451231" cy="408732"/>
            <a:chOff x="4199314" y="5799422"/>
            <a:chExt cx="451231" cy="408732"/>
          </a:xfrm>
        </p:grpSpPr>
        <p:sp>
          <p:nvSpPr>
            <p:cNvPr id="36" name="Rectangle 103"/>
            <p:cNvSpPr/>
            <p:nvPr/>
          </p:nvSpPr>
          <p:spPr bwMode="auto">
            <a:xfrm rot="5400000">
              <a:off x="4220564" y="5778172"/>
              <a:ext cx="408732" cy="451231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solidFill>
                <a:srgbClr val="0B99B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384048"/>
              <a:endParaRPr lang="id-ID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pic>
          <p:nvPicPr>
            <p:cNvPr id="32" name="Рисунок 31" descr="0f1577641625e8f73809ca5cffee984e"/>
            <p:cNvPicPr/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223215" y="5842680"/>
              <a:ext cx="410387" cy="33142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1" name="Группа 20"/>
          <p:cNvGrpSpPr/>
          <p:nvPr/>
        </p:nvGrpSpPr>
        <p:grpSpPr>
          <a:xfrm>
            <a:off x="7631095" y="5019867"/>
            <a:ext cx="451231" cy="408732"/>
            <a:chOff x="6606769" y="4599469"/>
            <a:chExt cx="451231" cy="408732"/>
          </a:xfrm>
        </p:grpSpPr>
        <p:sp>
          <p:nvSpPr>
            <p:cNvPr id="42" name="Rectangle 103"/>
            <p:cNvSpPr/>
            <p:nvPr/>
          </p:nvSpPr>
          <p:spPr bwMode="auto">
            <a:xfrm rot="5400000">
              <a:off x="6628019" y="4578219"/>
              <a:ext cx="408732" cy="451231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solidFill>
                <a:srgbClr val="A80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384048"/>
              <a:endParaRPr lang="id-ID">
                <a:latin typeface="Calibri" pitchFamily="34" charset="0"/>
              </a:endParaRPr>
            </a:p>
          </p:txBody>
        </p:sp>
        <p:pic>
          <p:nvPicPr>
            <p:cNvPr id="39" name="Рисунок 38"/>
            <p:cNvPicPr/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688876" y="4661595"/>
              <a:ext cx="293370" cy="284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7" name="Овал 36"/>
          <p:cNvSpPr/>
          <p:nvPr/>
        </p:nvSpPr>
        <p:spPr>
          <a:xfrm>
            <a:off x="7975426" y="2121421"/>
            <a:ext cx="360040" cy="2482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5" name="Номер слайда 22"/>
          <p:cNvSpPr txBox="1">
            <a:spLocks/>
          </p:cNvSpPr>
          <p:nvPr/>
        </p:nvSpPr>
        <p:spPr>
          <a:xfrm>
            <a:off x="7710865" y="2113805"/>
            <a:ext cx="153849" cy="288033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1pPr>
            <a:lvl2pPr marL="19201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2pPr>
            <a:lvl3pPr marL="38403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3pPr>
            <a:lvl4pPr marL="57604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4pPr>
            <a:lvl5pPr marL="76806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5pPr>
            <a:lvl6pPr marL="960078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6pPr>
            <a:lvl7pPr marL="115209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7pPr>
            <a:lvl8pPr marL="1344110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8pPr>
            <a:lvl9pPr marL="153612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9pPr>
          </a:lstStyle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2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558602" y="2348880"/>
            <a:ext cx="701030" cy="187561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508455" y="2120739"/>
            <a:ext cx="299359" cy="2482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4" name="Номер слайда 22"/>
          <p:cNvSpPr txBox="1">
            <a:spLocks/>
          </p:cNvSpPr>
          <p:nvPr/>
        </p:nvSpPr>
        <p:spPr>
          <a:xfrm>
            <a:off x="889759" y="2094404"/>
            <a:ext cx="153849" cy="288033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1pPr>
            <a:lvl2pPr marL="19201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2pPr>
            <a:lvl3pPr marL="38403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3pPr>
            <a:lvl4pPr marL="57604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4pPr>
            <a:lvl5pPr marL="76806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5pPr>
            <a:lvl6pPr marL="960078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6pPr>
            <a:lvl7pPr marL="115209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7pPr>
            <a:lvl8pPr marL="1344110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8pPr>
            <a:lvl9pPr marL="153612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9pPr>
          </a:lstStyle>
          <a:p>
            <a:pPr algn="ctr"/>
            <a:r>
              <a:rPr lang="en-US" sz="1600" dirty="0" smtClean="0">
                <a:solidFill>
                  <a:srgbClr val="FF0000"/>
                </a:solidFill>
              </a:rPr>
              <a:t>1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07785" y="108046"/>
            <a:ext cx="8428368" cy="238834"/>
          </a:xfrm>
          <a:prstGeom prst="rect">
            <a:avLst/>
          </a:prstGeom>
          <a:noFill/>
          <a:ln w="25400">
            <a:noFill/>
          </a:ln>
        </p:spPr>
        <p:txBody>
          <a:bodyPr wrap="none" lIns="38403" tIns="19202" rIns="38403" bIns="19202" rtlCol="0">
            <a:spAutoFit/>
          </a:bodyPr>
          <a:lstStyle/>
          <a:p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Федеральное казначейство                                                                              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                                                                     </a:t>
            </a:r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roskazna.ru</a:t>
            </a:r>
            <a:endParaRPr lang="id-ID" sz="1300" spc="-63" dirty="0">
              <a:solidFill>
                <a:schemeClr val="accent1">
                  <a:lumMod val="75000"/>
                  <a:lumOff val="25000"/>
                </a:schemeClr>
              </a:solidFill>
              <a:latin typeface="Calibri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6352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/>
          <p:cNvPicPr/>
          <p:nvPr/>
        </p:nvPicPr>
        <p:blipFill rotWithShape="1">
          <a:blip r:embed="rId3"/>
          <a:srcRect l="-1" t="11035" r="-85" b="35632"/>
          <a:stretch/>
        </p:blipFill>
        <p:spPr bwMode="auto">
          <a:xfrm>
            <a:off x="124186" y="1700808"/>
            <a:ext cx="8889399" cy="266429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/>
          <p:cNvSpPr/>
          <p:nvPr/>
        </p:nvSpPr>
        <p:spPr>
          <a:xfrm>
            <a:off x="1197024" y="603395"/>
            <a:ext cx="6753999" cy="377333"/>
          </a:xfrm>
          <a:prstGeom prst="rect">
            <a:avLst/>
          </a:prstGeom>
        </p:spPr>
        <p:txBody>
          <a:bodyPr wrap="none" lIns="38403" tIns="19202" rIns="38403" bIns="19202">
            <a:spAutoFit/>
          </a:bodyPr>
          <a:lstStyle/>
          <a:p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Отправка на 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согласование позиции плана 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закупок</a:t>
            </a:r>
            <a:endParaRPr lang="ru-RU" sz="2200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 flipV="1">
            <a:off x="3900986" y="1155586"/>
            <a:ext cx="1346072" cy="69870"/>
            <a:chOff x="11238286" y="6370260"/>
            <a:chExt cx="12007569" cy="152400"/>
          </a:xfrm>
        </p:grpSpPr>
        <p:grpSp>
          <p:nvGrpSpPr>
            <p:cNvPr id="6" name="Group 5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8" name="Rectangle 42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" name="Rectangle 43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" name="Rectangle 44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45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7" name="Rectangle 41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-3100" y="0"/>
            <a:ext cx="9154244" cy="62186"/>
            <a:chOff x="11238286" y="6370260"/>
            <a:chExt cx="12007569" cy="152400"/>
          </a:xfrm>
        </p:grpSpPr>
        <p:grpSp>
          <p:nvGrpSpPr>
            <p:cNvPr id="14" name="Group 13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5" name="Rectangle 14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65" name="Picture 2" descr="U:\Бирюков\ГЕРБ КАЗНАЧЕЙСТВА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48" y="80628"/>
            <a:ext cx="35678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8" name="Прямая соединительная линия 167"/>
          <p:cNvCxnSpPr/>
          <p:nvPr/>
        </p:nvCxnSpPr>
        <p:spPr bwMode="auto">
          <a:xfrm>
            <a:off x="-3100" y="434106"/>
            <a:ext cx="9154244" cy="0"/>
          </a:xfrm>
          <a:prstGeom prst="line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254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6948264" y="6453336"/>
            <a:ext cx="2133600" cy="365125"/>
          </a:xfrm>
        </p:spPr>
        <p:txBody>
          <a:bodyPr/>
          <a:lstStyle/>
          <a:p>
            <a:fld id="{C0EB37D2-4202-4A90-8246-13FB6654ACC2}" type="slidenum">
              <a:rPr lang="ru-RU" smtClean="0"/>
              <a:pPr/>
              <a:t>15</a:t>
            </a:fld>
            <a:endParaRPr lang="ru-RU" dirty="0"/>
          </a:p>
        </p:txBody>
      </p:sp>
      <p:sp>
        <p:nvSpPr>
          <p:cNvPr id="40" name="Rectangle 103"/>
          <p:cNvSpPr/>
          <p:nvPr/>
        </p:nvSpPr>
        <p:spPr bwMode="auto">
          <a:xfrm>
            <a:off x="833970" y="5133299"/>
            <a:ext cx="7871088" cy="804405"/>
          </a:xfrm>
          <a:prstGeom prst="rect">
            <a:avLst/>
          </a:prstGeom>
          <a:solidFill>
            <a:srgbClr val="86269B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41" name="Oval 153"/>
          <p:cNvSpPr/>
          <p:nvPr/>
        </p:nvSpPr>
        <p:spPr bwMode="auto">
          <a:xfrm>
            <a:off x="395536" y="5137218"/>
            <a:ext cx="808501" cy="771440"/>
          </a:xfrm>
          <a:prstGeom prst="ellipse">
            <a:avLst/>
          </a:prstGeom>
          <a:solidFill>
            <a:srgbClr val="86269B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800" dirty="0">
                <a:solidFill>
                  <a:schemeClr val="bg1"/>
                </a:solidFill>
                <a:latin typeface="Calibri" pitchFamily="34" charset="0"/>
              </a:rPr>
              <a:t>1</a:t>
            </a:r>
            <a:endParaRPr lang="id-ID" sz="28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331640" y="5127808"/>
            <a:ext cx="73882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600" dirty="0" smtClean="0">
                <a:solidFill>
                  <a:schemeClr val="bg1"/>
                </a:solidFill>
              </a:rPr>
              <a:t>После </a:t>
            </a:r>
            <a:r>
              <a:rPr lang="ru-RU" sz="1600" dirty="0">
                <a:solidFill>
                  <a:schemeClr val="bg1"/>
                </a:solidFill>
              </a:rPr>
              <a:t>успешной проверки и сохранения документа </a:t>
            </a:r>
            <a:r>
              <a:rPr lang="ru-RU" sz="1600" dirty="0" smtClean="0">
                <a:solidFill>
                  <a:schemeClr val="bg1"/>
                </a:solidFill>
              </a:rPr>
              <a:t>ППЗ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ru-RU" sz="1600" dirty="0" smtClean="0">
                <a:solidFill>
                  <a:schemeClr val="bg1"/>
                </a:solidFill>
              </a:rPr>
              <a:t>станет </a:t>
            </a:r>
            <a:r>
              <a:rPr lang="ru-RU" sz="1600" dirty="0">
                <a:solidFill>
                  <a:schemeClr val="bg1"/>
                </a:solidFill>
              </a:rPr>
              <a:t>доступной кнопка «Отправить на согласование</a:t>
            </a:r>
            <a:r>
              <a:rPr lang="ru-RU" sz="1600" dirty="0" smtClean="0">
                <a:solidFill>
                  <a:schemeClr val="bg1"/>
                </a:solidFill>
              </a:rPr>
              <a:t>»,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ru-RU" sz="1600" dirty="0" smtClean="0">
                <a:solidFill>
                  <a:schemeClr val="bg1"/>
                </a:solidFill>
              </a:rPr>
              <a:t>для </a:t>
            </a:r>
            <a:r>
              <a:rPr lang="ru-RU" sz="1600" dirty="0">
                <a:solidFill>
                  <a:schemeClr val="bg1"/>
                </a:solidFill>
              </a:rPr>
              <a:t>отправки </a:t>
            </a:r>
            <a:r>
              <a:rPr lang="ru-RU" sz="1600" dirty="0" smtClean="0">
                <a:solidFill>
                  <a:schemeClr val="bg1"/>
                </a:solidFill>
              </a:rPr>
              <a:t>документа</a:t>
            </a:r>
            <a:r>
              <a:rPr lang="en-US" sz="1600" dirty="0" smtClean="0">
                <a:solidFill>
                  <a:schemeClr val="bg1"/>
                </a:solidFill>
              </a:rPr>
              <a:t/>
            </a:r>
            <a:br>
              <a:rPr lang="en-US" sz="1600" dirty="0" smtClean="0">
                <a:solidFill>
                  <a:schemeClr val="bg1"/>
                </a:solidFill>
              </a:rPr>
            </a:br>
            <a:r>
              <a:rPr lang="ru-RU" sz="1600" dirty="0" smtClean="0">
                <a:solidFill>
                  <a:schemeClr val="bg1"/>
                </a:solidFill>
              </a:rPr>
              <a:t>на </a:t>
            </a:r>
            <a:r>
              <a:rPr lang="ru-RU" sz="1600" dirty="0">
                <a:solidFill>
                  <a:schemeClr val="bg1"/>
                </a:solidFill>
              </a:rPr>
              <a:t>согласование и </a:t>
            </a:r>
            <a:r>
              <a:rPr lang="ru-RU" sz="1600" dirty="0" smtClean="0">
                <a:solidFill>
                  <a:schemeClr val="bg1"/>
                </a:solidFill>
              </a:rPr>
              <a:t>утверждение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1816646" y="2583955"/>
            <a:ext cx="288843" cy="2482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Номер слайда 22"/>
          <p:cNvSpPr txBox="1">
            <a:spLocks/>
          </p:cNvSpPr>
          <p:nvPr/>
        </p:nvSpPr>
        <p:spPr>
          <a:xfrm>
            <a:off x="2124539" y="2564903"/>
            <a:ext cx="153849" cy="288033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1pPr>
            <a:lvl2pPr marL="19201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2pPr>
            <a:lvl3pPr marL="38403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3pPr>
            <a:lvl4pPr marL="57604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4pPr>
            <a:lvl5pPr marL="76806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5pPr>
            <a:lvl6pPr marL="960078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6pPr>
            <a:lvl7pPr marL="115209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7pPr>
            <a:lvl8pPr marL="1344110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8pPr>
            <a:lvl9pPr marL="153612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9pPr>
          </a:lstStyle>
          <a:p>
            <a:pPr algn="ctr"/>
            <a:r>
              <a:rPr lang="en-US" sz="1600" dirty="0" smtClean="0">
                <a:solidFill>
                  <a:srgbClr val="FF0000"/>
                </a:solidFill>
              </a:rPr>
              <a:t>1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07785" y="108046"/>
            <a:ext cx="8428368" cy="238834"/>
          </a:xfrm>
          <a:prstGeom prst="rect">
            <a:avLst/>
          </a:prstGeom>
          <a:noFill/>
          <a:ln w="25400">
            <a:noFill/>
          </a:ln>
        </p:spPr>
        <p:txBody>
          <a:bodyPr wrap="none" lIns="38403" tIns="19202" rIns="38403" bIns="19202" rtlCol="0">
            <a:spAutoFit/>
          </a:bodyPr>
          <a:lstStyle/>
          <a:p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Федеральное казначейство                                                                              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                                                                     </a:t>
            </a:r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roskazna.ru</a:t>
            </a:r>
            <a:endParaRPr lang="id-ID" sz="1300" spc="-63" dirty="0">
              <a:solidFill>
                <a:schemeClr val="accent1">
                  <a:lumMod val="75000"/>
                  <a:lumOff val="25000"/>
                </a:schemeClr>
              </a:solidFill>
              <a:latin typeface="Calibri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170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Рисунок 26"/>
          <p:cNvPicPr/>
          <p:nvPr/>
        </p:nvPicPr>
        <p:blipFill rotWithShape="1">
          <a:blip r:embed="rId3"/>
          <a:srcRect t="10575" r="54871" b="8276"/>
          <a:stretch/>
        </p:blipFill>
        <p:spPr bwMode="auto">
          <a:xfrm>
            <a:off x="3658598" y="1340768"/>
            <a:ext cx="5186377" cy="524594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/>
          <p:cNvSpPr/>
          <p:nvPr/>
        </p:nvSpPr>
        <p:spPr>
          <a:xfrm>
            <a:off x="1054196" y="603395"/>
            <a:ext cx="7039655" cy="377333"/>
          </a:xfrm>
          <a:prstGeom prst="rect">
            <a:avLst/>
          </a:prstGeom>
        </p:spPr>
        <p:txBody>
          <a:bodyPr wrap="none" lIns="38403" tIns="19202" rIns="38403" bIns="19202">
            <a:spAutoFit/>
          </a:bodyPr>
          <a:lstStyle/>
          <a:p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Согласование и утверждение позиции плана закупок</a:t>
            </a:r>
          </a:p>
        </p:txBody>
      </p:sp>
      <p:grpSp>
        <p:nvGrpSpPr>
          <p:cNvPr id="5" name="Group 4"/>
          <p:cNvGrpSpPr/>
          <p:nvPr/>
        </p:nvGrpSpPr>
        <p:grpSpPr>
          <a:xfrm flipV="1">
            <a:off x="3900986" y="1155586"/>
            <a:ext cx="1346072" cy="69870"/>
            <a:chOff x="11238286" y="6370260"/>
            <a:chExt cx="12007569" cy="152400"/>
          </a:xfrm>
        </p:grpSpPr>
        <p:grpSp>
          <p:nvGrpSpPr>
            <p:cNvPr id="6" name="Group 5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8" name="Rectangle 42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" name="Rectangle 43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" name="Rectangle 44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45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7" name="Rectangle 41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-3100" y="0"/>
            <a:ext cx="9154244" cy="62186"/>
            <a:chOff x="11238286" y="6370260"/>
            <a:chExt cx="12007569" cy="152400"/>
          </a:xfrm>
        </p:grpSpPr>
        <p:grpSp>
          <p:nvGrpSpPr>
            <p:cNvPr id="14" name="Group 13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5" name="Rectangle 14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65" name="Picture 2" descr="U:\Бирюков\ГЕРБ КАЗНАЧЕЙСТВА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48" y="80628"/>
            <a:ext cx="35678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8" name="Прямая соединительная линия 167"/>
          <p:cNvCxnSpPr/>
          <p:nvPr/>
        </p:nvCxnSpPr>
        <p:spPr bwMode="auto">
          <a:xfrm>
            <a:off x="-3100" y="434106"/>
            <a:ext cx="9154244" cy="0"/>
          </a:xfrm>
          <a:prstGeom prst="line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254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6948264" y="6453336"/>
            <a:ext cx="2133600" cy="365125"/>
          </a:xfrm>
        </p:spPr>
        <p:txBody>
          <a:bodyPr/>
          <a:lstStyle/>
          <a:p>
            <a:fld id="{C0EB37D2-4202-4A90-8246-13FB6654ACC2}" type="slidenum">
              <a:rPr lang="ru-RU" smtClean="0"/>
              <a:pPr/>
              <a:t>16</a:t>
            </a:fld>
            <a:endParaRPr lang="ru-RU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5580112" y="3846762"/>
            <a:ext cx="2232248" cy="1565124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Rectangle 103"/>
          <p:cNvSpPr/>
          <p:nvPr/>
        </p:nvSpPr>
        <p:spPr bwMode="auto">
          <a:xfrm>
            <a:off x="516849" y="2370025"/>
            <a:ext cx="2975031" cy="3147208"/>
          </a:xfrm>
          <a:prstGeom prst="rect">
            <a:avLst/>
          </a:prstGeom>
          <a:solidFill>
            <a:srgbClr val="00B0F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33" name="Oval 153"/>
          <p:cNvSpPr/>
          <p:nvPr/>
        </p:nvSpPr>
        <p:spPr bwMode="auto">
          <a:xfrm>
            <a:off x="100242" y="2348880"/>
            <a:ext cx="719254" cy="686284"/>
          </a:xfrm>
          <a:prstGeom prst="ellipse">
            <a:avLst/>
          </a:prstGeom>
          <a:solidFill>
            <a:srgbClr val="00B0F0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</a:rPr>
              <a:t>!</a:t>
            </a:r>
            <a:endParaRPr lang="id-ID" sz="28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014519" y="2406983"/>
            <a:ext cx="241309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600" dirty="0" smtClean="0">
                <a:solidFill>
                  <a:schemeClr val="bg1"/>
                </a:solidFill>
              </a:rPr>
              <a:t>Переход </a:t>
            </a:r>
            <a:r>
              <a:rPr lang="ru-RU" sz="1600" dirty="0">
                <a:solidFill>
                  <a:schemeClr val="bg1"/>
                </a:solidFill>
              </a:rPr>
              <a:t>к формам </a:t>
            </a:r>
            <a:r>
              <a:rPr lang="ru-RU" sz="1600" dirty="0" smtClean="0">
                <a:solidFill>
                  <a:schemeClr val="bg1"/>
                </a:solidFill>
              </a:rPr>
              <a:t>согласования</a:t>
            </a:r>
            <a:br>
              <a:rPr lang="ru-RU" sz="1600" dirty="0" smtClean="0">
                <a:solidFill>
                  <a:schemeClr val="bg1"/>
                </a:solidFill>
              </a:rPr>
            </a:br>
            <a:r>
              <a:rPr lang="ru-RU" sz="1600" dirty="0" smtClean="0">
                <a:solidFill>
                  <a:schemeClr val="bg1"/>
                </a:solidFill>
              </a:rPr>
              <a:t>и </a:t>
            </a:r>
            <a:r>
              <a:rPr lang="ru-RU" sz="1600" dirty="0">
                <a:solidFill>
                  <a:schemeClr val="bg1"/>
                </a:solidFill>
              </a:rPr>
              <a:t>утверждения позиций плана </a:t>
            </a:r>
            <a:r>
              <a:rPr lang="ru-RU" sz="1600" dirty="0" smtClean="0">
                <a:solidFill>
                  <a:schemeClr val="bg1"/>
                </a:solidFill>
              </a:rPr>
              <a:t>закупок 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ru-RU" sz="1600" dirty="0" smtClean="0">
                <a:solidFill>
                  <a:schemeClr val="bg1"/>
                </a:solidFill>
              </a:rPr>
              <a:t>осуществляется</a:t>
            </a:r>
            <a:br>
              <a:rPr lang="ru-RU" sz="1600" dirty="0" smtClean="0">
                <a:solidFill>
                  <a:schemeClr val="bg1"/>
                </a:solidFill>
              </a:rPr>
            </a:br>
            <a:r>
              <a:rPr lang="ru-RU" sz="1600" dirty="0" smtClean="0">
                <a:solidFill>
                  <a:schemeClr val="bg1"/>
                </a:solidFill>
              </a:rPr>
              <a:t>через </a:t>
            </a:r>
            <a:r>
              <a:rPr lang="ru-RU" sz="1600" dirty="0">
                <a:solidFill>
                  <a:schemeClr val="bg1"/>
                </a:solidFill>
              </a:rPr>
              <a:t>пункт меню «Управление закупками</a:t>
            </a:r>
            <a:r>
              <a:rPr lang="ru-RU" sz="1600" dirty="0" smtClean="0">
                <a:solidFill>
                  <a:schemeClr val="bg1"/>
                </a:solidFill>
              </a:rPr>
              <a:t>»,</a:t>
            </a:r>
            <a:br>
              <a:rPr lang="ru-RU" sz="1600" dirty="0" smtClean="0">
                <a:solidFill>
                  <a:schemeClr val="bg1"/>
                </a:solidFill>
              </a:rPr>
            </a:br>
            <a:r>
              <a:rPr lang="ru-RU" sz="1600" dirty="0" smtClean="0">
                <a:solidFill>
                  <a:schemeClr val="bg1"/>
                </a:solidFill>
              </a:rPr>
              <a:t>вкладка </a:t>
            </a:r>
            <a:r>
              <a:rPr lang="ru-RU" sz="1600" dirty="0">
                <a:solidFill>
                  <a:schemeClr val="bg1"/>
                </a:solidFill>
              </a:rPr>
              <a:t>«Формуляры» - «Планирование</a:t>
            </a:r>
            <a:r>
              <a:rPr lang="ru-RU" sz="1600" dirty="0" smtClean="0">
                <a:solidFill>
                  <a:schemeClr val="bg1"/>
                </a:solidFill>
              </a:rPr>
              <a:t>»</a:t>
            </a:r>
            <a:br>
              <a:rPr lang="ru-RU" sz="1600" dirty="0" smtClean="0">
                <a:solidFill>
                  <a:schemeClr val="bg1"/>
                </a:solidFill>
              </a:rPr>
            </a:br>
            <a:r>
              <a:rPr lang="ru-RU" sz="1600" dirty="0" smtClean="0">
                <a:solidFill>
                  <a:schemeClr val="bg1"/>
                </a:solidFill>
              </a:rPr>
              <a:t>- </a:t>
            </a:r>
            <a:r>
              <a:rPr lang="ru-RU" sz="1600" dirty="0">
                <a:solidFill>
                  <a:schemeClr val="bg1"/>
                </a:solidFill>
              </a:rPr>
              <a:t>«ПЛАН ЗАКУПОК</a:t>
            </a:r>
            <a:r>
              <a:rPr lang="ru-RU" sz="1600" dirty="0" smtClean="0">
                <a:solidFill>
                  <a:schemeClr val="bg1"/>
                </a:solidFill>
              </a:rPr>
              <a:t>»</a:t>
            </a:r>
            <a:br>
              <a:rPr lang="ru-RU" sz="1600" dirty="0" smtClean="0">
                <a:solidFill>
                  <a:schemeClr val="bg1"/>
                </a:solidFill>
              </a:rPr>
            </a:br>
            <a:r>
              <a:rPr lang="ru-RU" sz="1600" dirty="0" smtClean="0">
                <a:solidFill>
                  <a:schemeClr val="bg1"/>
                </a:solidFill>
              </a:rPr>
              <a:t>- </a:t>
            </a:r>
            <a:r>
              <a:rPr lang="ru-RU" sz="1600" dirty="0">
                <a:solidFill>
                  <a:schemeClr val="bg1"/>
                </a:solidFill>
              </a:rPr>
              <a:t>«Мои документы</a:t>
            </a:r>
            <a:r>
              <a:rPr lang="ru-RU" sz="1600" dirty="0" smtClean="0">
                <a:solidFill>
                  <a:schemeClr val="bg1"/>
                </a:solidFill>
              </a:rPr>
              <a:t>»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711557" y="2862349"/>
            <a:ext cx="1076467" cy="187561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6265745" y="2314972"/>
            <a:ext cx="1076467" cy="187561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5436096" y="2853471"/>
            <a:ext cx="1076467" cy="187561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5394877" y="2630302"/>
            <a:ext cx="936105" cy="144016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607785" y="108046"/>
            <a:ext cx="8428368" cy="238834"/>
          </a:xfrm>
          <a:prstGeom prst="rect">
            <a:avLst/>
          </a:prstGeom>
          <a:noFill/>
          <a:ln w="25400">
            <a:noFill/>
          </a:ln>
        </p:spPr>
        <p:txBody>
          <a:bodyPr wrap="none" lIns="38403" tIns="19202" rIns="38403" bIns="19202" rtlCol="0">
            <a:spAutoFit/>
          </a:bodyPr>
          <a:lstStyle/>
          <a:p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Федеральное казначейство                                                                              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                                                                     </a:t>
            </a:r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roskazna.ru</a:t>
            </a:r>
            <a:endParaRPr lang="id-ID" sz="1300" spc="-63" dirty="0">
              <a:solidFill>
                <a:schemeClr val="accent1">
                  <a:lumMod val="75000"/>
                  <a:lumOff val="25000"/>
                </a:schemeClr>
              </a:solidFill>
              <a:latin typeface="Calibri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931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Рисунок 36"/>
          <p:cNvPicPr/>
          <p:nvPr/>
        </p:nvPicPr>
        <p:blipFill rotWithShape="1">
          <a:blip r:embed="rId3"/>
          <a:srcRect t="10805" r="691" b="55172"/>
          <a:stretch/>
        </p:blipFill>
        <p:spPr bwMode="auto">
          <a:xfrm>
            <a:off x="100452" y="1480427"/>
            <a:ext cx="8961445" cy="18059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9" name="Рисунок 38"/>
          <p:cNvPicPr/>
          <p:nvPr/>
        </p:nvPicPr>
        <p:blipFill rotWithShape="1">
          <a:blip r:embed="rId4"/>
          <a:srcRect t="11035" r="1208" b="52183"/>
          <a:stretch/>
        </p:blipFill>
        <p:spPr bwMode="auto">
          <a:xfrm>
            <a:off x="116997" y="3668376"/>
            <a:ext cx="8961444" cy="154894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/>
          <p:cNvSpPr/>
          <p:nvPr/>
        </p:nvSpPr>
        <p:spPr>
          <a:xfrm>
            <a:off x="1054196" y="603395"/>
            <a:ext cx="7039655" cy="377333"/>
          </a:xfrm>
          <a:prstGeom prst="rect">
            <a:avLst/>
          </a:prstGeom>
        </p:spPr>
        <p:txBody>
          <a:bodyPr wrap="none" lIns="38403" tIns="19202" rIns="38403" bIns="19202">
            <a:spAutoFit/>
          </a:bodyPr>
          <a:lstStyle/>
          <a:p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Согласование и утверждение 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позиций 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плана закупок</a:t>
            </a:r>
          </a:p>
        </p:txBody>
      </p:sp>
      <p:grpSp>
        <p:nvGrpSpPr>
          <p:cNvPr id="5" name="Group 4"/>
          <p:cNvGrpSpPr/>
          <p:nvPr/>
        </p:nvGrpSpPr>
        <p:grpSpPr>
          <a:xfrm flipV="1">
            <a:off x="3900986" y="1155586"/>
            <a:ext cx="1346072" cy="69870"/>
            <a:chOff x="11238286" y="6370260"/>
            <a:chExt cx="12007569" cy="152400"/>
          </a:xfrm>
        </p:grpSpPr>
        <p:grpSp>
          <p:nvGrpSpPr>
            <p:cNvPr id="6" name="Group 5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8" name="Rectangle 42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" name="Rectangle 43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" name="Rectangle 44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45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7" name="Rectangle 41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-3100" y="0"/>
            <a:ext cx="9154244" cy="62186"/>
            <a:chOff x="11238286" y="6370260"/>
            <a:chExt cx="12007569" cy="152400"/>
          </a:xfrm>
        </p:grpSpPr>
        <p:grpSp>
          <p:nvGrpSpPr>
            <p:cNvPr id="14" name="Group 13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5" name="Rectangle 14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65" name="Picture 2" descr="U:\Бирюков\ГЕРБ КАЗНАЧЕЙСТВА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48" y="80628"/>
            <a:ext cx="35678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8" name="Прямая соединительная линия 167"/>
          <p:cNvCxnSpPr/>
          <p:nvPr/>
        </p:nvCxnSpPr>
        <p:spPr bwMode="auto">
          <a:xfrm>
            <a:off x="-3100" y="434106"/>
            <a:ext cx="9154244" cy="0"/>
          </a:xfrm>
          <a:prstGeom prst="line">
            <a:avLst/>
          </a:prstGeom>
          <a:blipFill dpi="0" rotWithShape="0">
            <a:blip r:embed="rId6"/>
            <a:srcRect/>
            <a:tile tx="0" ty="0" sx="100000" sy="100000" flip="none" algn="tl"/>
          </a:blipFill>
          <a:ln w="254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6948264" y="6453336"/>
            <a:ext cx="2133600" cy="365125"/>
          </a:xfrm>
        </p:spPr>
        <p:txBody>
          <a:bodyPr/>
          <a:lstStyle/>
          <a:p>
            <a:fld id="{C0EB37D2-4202-4A90-8246-13FB6654ACC2}" type="slidenum">
              <a:rPr lang="ru-RU" smtClean="0"/>
              <a:pPr/>
              <a:t>17</a:t>
            </a:fld>
            <a:endParaRPr lang="ru-RU" dirty="0"/>
          </a:p>
        </p:txBody>
      </p:sp>
      <p:sp>
        <p:nvSpPr>
          <p:cNvPr id="40" name="Rectangle 103"/>
          <p:cNvSpPr/>
          <p:nvPr/>
        </p:nvSpPr>
        <p:spPr bwMode="auto">
          <a:xfrm>
            <a:off x="689555" y="5534298"/>
            <a:ext cx="8032778" cy="804405"/>
          </a:xfrm>
          <a:prstGeom prst="rect">
            <a:avLst/>
          </a:prstGeom>
          <a:solidFill>
            <a:srgbClr val="00B796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41" name="Oval 153"/>
          <p:cNvSpPr/>
          <p:nvPr/>
        </p:nvSpPr>
        <p:spPr bwMode="auto">
          <a:xfrm>
            <a:off x="251121" y="5547095"/>
            <a:ext cx="808501" cy="771440"/>
          </a:xfrm>
          <a:prstGeom prst="ellipse">
            <a:avLst/>
          </a:prstGeom>
          <a:solidFill>
            <a:srgbClr val="00B796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</a:rPr>
              <a:t>!</a:t>
            </a:r>
            <a:endParaRPr lang="id-ID" sz="28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187225" y="5517232"/>
            <a:ext cx="73882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600" dirty="0" smtClean="0">
                <a:solidFill>
                  <a:schemeClr val="bg1"/>
                </a:solidFill>
              </a:rPr>
              <a:t>Последовательно </a:t>
            </a:r>
            <a:r>
              <a:rPr lang="ru-RU" sz="1600" dirty="0">
                <a:solidFill>
                  <a:schemeClr val="bg1"/>
                </a:solidFill>
              </a:rPr>
              <a:t>осуществляется </a:t>
            </a:r>
            <a:r>
              <a:rPr lang="ru-RU" sz="1600" dirty="0" smtClean="0">
                <a:solidFill>
                  <a:schemeClr val="bg1"/>
                </a:solidFill>
              </a:rPr>
              <a:t>согласование</a:t>
            </a:r>
            <a:r>
              <a:rPr lang="en-US" sz="1600" dirty="0" smtClean="0">
                <a:solidFill>
                  <a:schemeClr val="bg1"/>
                </a:solidFill>
              </a:rPr>
              <a:t> (1)</a:t>
            </a:r>
            <a:r>
              <a:rPr lang="ru-RU" sz="1600" dirty="0" smtClean="0">
                <a:solidFill>
                  <a:schemeClr val="bg1"/>
                </a:solidFill>
              </a:rPr>
              <a:t>,</a:t>
            </a:r>
            <a:r>
              <a:rPr lang="en-US" sz="1600" dirty="0" smtClean="0">
                <a:solidFill>
                  <a:schemeClr val="bg1"/>
                </a:solidFill>
              </a:rPr>
              <a:t/>
            </a:r>
            <a:br>
              <a:rPr lang="en-US" sz="1600" dirty="0" smtClean="0">
                <a:solidFill>
                  <a:schemeClr val="bg1"/>
                </a:solidFill>
              </a:rPr>
            </a:br>
            <a:r>
              <a:rPr lang="ru-RU" sz="1600" dirty="0" smtClean="0">
                <a:solidFill>
                  <a:schemeClr val="bg1"/>
                </a:solidFill>
              </a:rPr>
              <a:t>а </a:t>
            </a:r>
            <a:r>
              <a:rPr lang="ru-RU" sz="1600" dirty="0">
                <a:solidFill>
                  <a:schemeClr val="bg1"/>
                </a:solidFill>
              </a:rPr>
              <a:t>затем и утверждение </a:t>
            </a:r>
            <a:r>
              <a:rPr lang="en-US" sz="1600" dirty="0" smtClean="0">
                <a:solidFill>
                  <a:schemeClr val="bg1"/>
                </a:solidFill>
              </a:rPr>
              <a:t>(2) </a:t>
            </a:r>
            <a:r>
              <a:rPr lang="ru-RU" sz="1600" dirty="0" smtClean="0">
                <a:solidFill>
                  <a:schemeClr val="bg1"/>
                </a:solidFill>
              </a:rPr>
              <a:t>документа. Для </a:t>
            </a:r>
            <a:r>
              <a:rPr lang="ru-RU" sz="1600" dirty="0">
                <a:solidFill>
                  <a:schemeClr val="bg1"/>
                </a:solidFill>
              </a:rPr>
              <a:t>этого предназначена кнопка</a:t>
            </a:r>
            <a:r>
              <a:rPr lang="en-US" sz="1600" dirty="0">
                <a:solidFill>
                  <a:schemeClr val="bg1"/>
                </a:solidFill>
              </a:rPr>
              <a:t>         </a:t>
            </a:r>
            <a:r>
              <a:rPr lang="ru-RU" sz="1600" dirty="0" smtClean="0">
                <a:solidFill>
                  <a:schemeClr val="bg1"/>
                </a:solidFill>
              </a:rPr>
              <a:t>  «</a:t>
            </a:r>
            <a:r>
              <a:rPr lang="ru-RU" sz="1600" dirty="0">
                <a:solidFill>
                  <a:schemeClr val="bg1"/>
                </a:solidFill>
              </a:rPr>
              <a:t>Согласовать» </a:t>
            </a:r>
            <a:r>
              <a:rPr lang="ru-RU" sz="1600" dirty="0" smtClean="0">
                <a:solidFill>
                  <a:schemeClr val="bg1"/>
                </a:solidFill>
              </a:rPr>
              <a:t>(«</a:t>
            </a:r>
            <a:r>
              <a:rPr lang="ru-RU" sz="1600" dirty="0">
                <a:solidFill>
                  <a:schemeClr val="bg1"/>
                </a:solidFill>
              </a:rPr>
              <a:t>Утвердить</a:t>
            </a:r>
            <a:r>
              <a:rPr lang="ru-RU" sz="1600" dirty="0" smtClean="0">
                <a:solidFill>
                  <a:schemeClr val="bg1"/>
                </a:solidFill>
              </a:rPr>
              <a:t>») на </a:t>
            </a:r>
            <a:r>
              <a:rPr lang="ru-RU" sz="1600" dirty="0">
                <a:solidFill>
                  <a:schemeClr val="bg1"/>
                </a:solidFill>
              </a:rPr>
              <a:t>панели </a:t>
            </a:r>
            <a:r>
              <a:rPr lang="ru-RU" sz="1600" dirty="0" smtClean="0">
                <a:solidFill>
                  <a:schemeClr val="bg1"/>
                </a:solidFill>
              </a:rPr>
              <a:t>инструментов</a:t>
            </a:r>
            <a:endParaRPr lang="ru-RU" sz="1600" dirty="0">
              <a:solidFill>
                <a:schemeClr val="bg1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8116721" y="5728954"/>
            <a:ext cx="451231" cy="408732"/>
            <a:chOff x="3475154" y="6139428"/>
            <a:chExt cx="451231" cy="408732"/>
          </a:xfrm>
        </p:grpSpPr>
        <p:sp>
          <p:nvSpPr>
            <p:cNvPr id="45" name="Rectangle 103"/>
            <p:cNvSpPr/>
            <p:nvPr/>
          </p:nvSpPr>
          <p:spPr bwMode="auto">
            <a:xfrm rot="5400000">
              <a:off x="3496404" y="6118178"/>
              <a:ext cx="408732" cy="451231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solidFill>
                <a:srgbClr val="008E73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384048"/>
              <a:endParaRPr lang="id-ID">
                <a:latin typeface="Calibri" pitchFamily="34" charset="0"/>
              </a:endParaRPr>
            </a:p>
          </p:txBody>
        </p:sp>
        <p:pic>
          <p:nvPicPr>
            <p:cNvPr id="44" name="Рисунок 43"/>
            <p:cNvPicPr/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567980" y="6203775"/>
              <a:ext cx="284480" cy="267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8" name="Номер слайда 22"/>
          <p:cNvSpPr txBox="1">
            <a:spLocks/>
          </p:cNvSpPr>
          <p:nvPr/>
        </p:nvSpPr>
        <p:spPr>
          <a:xfrm>
            <a:off x="1192291" y="2423548"/>
            <a:ext cx="217980" cy="288033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1pPr>
            <a:lvl2pPr marL="19201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2pPr>
            <a:lvl3pPr marL="38403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3pPr>
            <a:lvl4pPr marL="57604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4pPr>
            <a:lvl5pPr marL="76806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5pPr>
            <a:lvl6pPr marL="960078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6pPr>
            <a:lvl7pPr marL="115209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7pPr>
            <a:lvl8pPr marL="1344110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8pPr>
            <a:lvl9pPr marL="153612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9pPr>
          </a:lstStyle>
          <a:p>
            <a:pPr algn="ctr"/>
            <a:r>
              <a:rPr lang="en-US" sz="1600" dirty="0" smtClean="0">
                <a:solidFill>
                  <a:srgbClr val="FF0000"/>
                </a:solidFill>
              </a:rPr>
              <a:t>1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42" name="Номер слайда 22"/>
          <p:cNvSpPr txBox="1">
            <a:spLocks/>
          </p:cNvSpPr>
          <p:nvPr/>
        </p:nvSpPr>
        <p:spPr>
          <a:xfrm>
            <a:off x="1233783" y="4389841"/>
            <a:ext cx="217980" cy="288033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1pPr>
            <a:lvl2pPr marL="19201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2pPr>
            <a:lvl3pPr marL="38403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3pPr>
            <a:lvl4pPr marL="57604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4pPr>
            <a:lvl5pPr marL="76806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5pPr>
            <a:lvl6pPr marL="960078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6pPr>
            <a:lvl7pPr marL="115209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7pPr>
            <a:lvl8pPr marL="1344110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8pPr>
            <a:lvl9pPr marL="153612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9pPr>
          </a:lstStyle>
          <a:p>
            <a:pPr algn="ctr"/>
            <a:r>
              <a:rPr lang="en-US" sz="1600" dirty="0" smtClean="0">
                <a:solidFill>
                  <a:srgbClr val="FF0000"/>
                </a:solidFill>
              </a:rPr>
              <a:t>2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47" name="Овал 46"/>
          <p:cNvSpPr/>
          <p:nvPr/>
        </p:nvSpPr>
        <p:spPr>
          <a:xfrm>
            <a:off x="905493" y="4388734"/>
            <a:ext cx="282045" cy="2482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8" name="Овал 47"/>
          <p:cNvSpPr/>
          <p:nvPr/>
        </p:nvSpPr>
        <p:spPr>
          <a:xfrm>
            <a:off x="882616" y="2438443"/>
            <a:ext cx="282045" cy="2482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2003997" y="2174954"/>
            <a:ext cx="1385811" cy="1800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2138055" y="4191450"/>
            <a:ext cx="1386892" cy="1800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607785" y="108046"/>
            <a:ext cx="8428368" cy="238834"/>
          </a:xfrm>
          <a:prstGeom prst="rect">
            <a:avLst/>
          </a:prstGeom>
          <a:noFill/>
          <a:ln w="25400">
            <a:noFill/>
          </a:ln>
        </p:spPr>
        <p:txBody>
          <a:bodyPr wrap="none" lIns="38403" tIns="19202" rIns="38403" bIns="19202" rtlCol="0">
            <a:spAutoFit/>
          </a:bodyPr>
          <a:lstStyle/>
          <a:p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Федеральное казначейство                                                                              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                                                                     </a:t>
            </a:r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roskazna.ru</a:t>
            </a:r>
            <a:endParaRPr lang="id-ID" sz="1300" spc="-63" dirty="0">
              <a:solidFill>
                <a:schemeClr val="accent1">
                  <a:lumMod val="75000"/>
                  <a:lumOff val="25000"/>
                </a:schemeClr>
              </a:solidFill>
              <a:latin typeface="Calibri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7723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34167" y="404664"/>
            <a:ext cx="6079712" cy="715887"/>
          </a:xfrm>
          <a:prstGeom prst="rect">
            <a:avLst/>
          </a:prstGeom>
        </p:spPr>
        <p:txBody>
          <a:bodyPr wrap="none" lIns="38403" tIns="19202" rIns="38403" bIns="19202">
            <a:spAutoFit/>
          </a:bodyPr>
          <a:lstStyle/>
          <a:p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Отклонение 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позиции плана 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закупок,</a:t>
            </a:r>
            <a:b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находящейся 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на согласовании (утверждении)</a:t>
            </a:r>
          </a:p>
        </p:txBody>
      </p:sp>
      <p:grpSp>
        <p:nvGrpSpPr>
          <p:cNvPr id="5" name="Group 4"/>
          <p:cNvGrpSpPr/>
          <p:nvPr/>
        </p:nvGrpSpPr>
        <p:grpSpPr>
          <a:xfrm flipV="1">
            <a:off x="3900986" y="1155586"/>
            <a:ext cx="1346072" cy="69870"/>
            <a:chOff x="11238286" y="6370260"/>
            <a:chExt cx="12007569" cy="152400"/>
          </a:xfrm>
        </p:grpSpPr>
        <p:grpSp>
          <p:nvGrpSpPr>
            <p:cNvPr id="6" name="Group 5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8" name="Rectangle 42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" name="Rectangle 43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" name="Rectangle 44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45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7" name="Rectangle 41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-3100" y="0"/>
            <a:ext cx="9154244" cy="62186"/>
            <a:chOff x="11238286" y="6370260"/>
            <a:chExt cx="12007569" cy="152400"/>
          </a:xfrm>
        </p:grpSpPr>
        <p:grpSp>
          <p:nvGrpSpPr>
            <p:cNvPr id="14" name="Group 13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5" name="Rectangle 14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65" name="Picture 2" descr="U:\Бирюков\ГЕРБ КАЗНАЧЕЙСТВА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48" y="80628"/>
            <a:ext cx="35678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8" name="Прямая соединительная линия 167"/>
          <p:cNvCxnSpPr/>
          <p:nvPr/>
        </p:nvCxnSpPr>
        <p:spPr bwMode="auto">
          <a:xfrm>
            <a:off x="-3100" y="434106"/>
            <a:ext cx="9154244" cy="0"/>
          </a:xfrm>
          <a:prstGeom prst="line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254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6948264" y="6453336"/>
            <a:ext cx="2133600" cy="365125"/>
          </a:xfrm>
        </p:spPr>
        <p:txBody>
          <a:bodyPr/>
          <a:lstStyle/>
          <a:p>
            <a:fld id="{C0EB37D2-4202-4A90-8246-13FB6654ACC2}" type="slidenum">
              <a:rPr lang="ru-RU" smtClean="0"/>
              <a:pPr/>
              <a:t>18</a:t>
            </a:fld>
            <a:endParaRPr lang="ru-RU" dirty="0"/>
          </a:p>
        </p:txBody>
      </p:sp>
      <p:pic>
        <p:nvPicPr>
          <p:cNvPr id="26" name="Рисунок 25"/>
          <p:cNvPicPr/>
          <p:nvPr/>
        </p:nvPicPr>
        <p:blipFill rotWithShape="1">
          <a:blip r:embed="rId5"/>
          <a:srcRect l="1" t="9794" r="11933" b="27879"/>
          <a:stretch/>
        </p:blipFill>
        <p:spPr bwMode="auto">
          <a:xfrm>
            <a:off x="174311" y="1323012"/>
            <a:ext cx="8788180" cy="361793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5" name="Rectangle 103"/>
          <p:cNvSpPr/>
          <p:nvPr/>
        </p:nvSpPr>
        <p:spPr bwMode="auto">
          <a:xfrm>
            <a:off x="486503" y="5140225"/>
            <a:ext cx="8475988" cy="548866"/>
          </a:xfrm>
          <a:prstGeom prst="rect">
            <a:avLst/>
          </a:prstGeom>
          <a:solidFill>
            <a:srgbClr val="86269B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46" name="Oval 153"/>
          <p:cNvSpPr/>
          <p:nvPr/>
        </p:nvSpPr>
        <p:spPr bwMode="auto">
          <a:xfrm>
            <a:off x="179512" y="5155652"/>
            <a:ext cx="567104" cy="541108"/>
          </a:xfrm>
          <a:prstGeom prst="ellipse">
            <a:avLst/>
          </a:prstGeom>
          <a:solidFill>
            <a:srgbClr val="86269B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d-ID" sz="1500" dirty="0">
              <a:latin typeface="Calibri" pitchFamily="34" charset="0"/>
            </a:endParaRPr>
          </a:p>
        </p:txBody>
      </p:sp>
      <p:sp>
        <p:nvSpPr>
          <p:cNvPr id="48" name="Rectangle 103"/>
          <p:cNvSpPr/>
          <p:nvPr/>
        </p:nvSpPr>
        <p:spPr bwMode="auto">
          <a:xfrm>
            <a:off x="623524" y="5913572"/>
            <a:ext cx="8338967" cy="503268"/>
          </a:xfrm>
          <a:prstGeom prst="rect">
            <a:avLst/>
          </a:prstGeom>
          <a:solidFill>
            <a:srgbClr val="FE960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49" name="Oval 153"/>
          <p:cNvSpPr/>
          <p:nvPr/>
        </p:nvSpPr>
        <p:spPr bwMode="auto">
          <a:xfrm>
            <a:off x="209997" y="5875732"/>
            <a:ext cx="567104" cy="541108"/>
          </a:xfrm>
          <a:prstGeom prst="ellipse">
            <a:avLst/>
          </a:prstGeom>
          <a:solidFill>
            <a:srgbClr val="FE9601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d-ID" sz="1500" dirty="0">
              <a:latin typeface="Calibri" pitchFamily="34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337068" y="5244446"/>
            <a:ext cx="2519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Calibri" pitchFamily="34" charset="0"/>
              </a:rPr>
              <a:t>!</a:t>
            </a:r>
            <a:endParaRPr lang="id-ID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367424" y="5964526"/>
            <a:ext cx="2519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Calibri" pitchFamily="34" charset="0"/>
              </a:rPr>
              <a:t>!</a:t>
            </a:r>
            <a:endParaRPr lang="id-ID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47425" y="5175034"/>
            <a:ext cx="8115066" cy="469666"/>
          </a:xfrm>
          <a:prstGeom prst="rect">
            <a:avLst/>
          </a:prstGeom>
        </p:spPr>
        <p:txBody>
          <a:bodyPr wrap="square" lIns="38403" tIns="19202" rIns="38403" bIns="19202">
            <a:spAutoFit/>
          </a:bodyPr>
          <a:lstStyle/>
          <a:p>
            <a:pPr algn="l"/>
            <a:r>
              <a:rPr lang="ru-RU" sz="1400" dirty="0">
                <a:solidFill>
                  <a:schemeClr val="bg1"/>
                </a:solidFill>
              </a:rPr>
              <a:t>Согласующий или утверждающий имеют возможность отклонить </a:t>
            </a:r>
            <a:r>
              <a:rPr lang="ru-RU" sz="1400" dirty="0" smtClean="0">
                <a:solidFill>
                  <a:schemeClr val="bg1"/>
                </a:solidFill>
              </a:rPr>
              <a:t>направленный</a:t>
            </a:r>
            <a:r>
              <a:rPr lang="en-US" sz="1400" dirty="0" smtClean="0">
                <a:solidFill>
                  <a:schemeClr val="bg1"/>
                </a:solidFill>
              </a:rPr>
              <a:t/>
            </a:r>
            <a:br>
              <a:rPr lang="en-US" sz="1400" dirty="0" smtClean="0">
                <a:solidFill>
                  <a:schemeClr val="bg1"/>
                </a:solidFill>
              </a:rPr>
            </a:br>
            <a:r>
              <a:rPr lang="ru-RU" sz="1400" dirty="0" smtClean="0">
                <a:solidFill>
                  <a:schemeClr val="bg1"/>
                </a:solidFill>
              </a:rPr>
              <a:t>на </a:t>
            </a:r>
            <a:r>
              <a:rPr lang="ru-RU" sz="1400" dirty="0">
                <a:solidFill>
                  <a:schemeClr val="bg1"/>
                </a:solidFill>
              </a:rPr>
              <a:t>согласование (утверждение) </a:t>
            </a:r>
            <a:r>
              <a:rPr lang="ru-RU" sz="1400" dirty="0" smtClean="0">
                <a:solidFill>
                  <a:schemeClr val="bg1"/>
                </a:solidFill>
              </a:rPr>
              <a:t>документ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47425" y="5932788"/>
            <a:ext cx="8115066" cy="469666"/>
          </a:xfrm>
          <a:prstGeom prst="rect">
            <a:avLst/>
          </a:prstGeom>
        </p:spPr>
        <p:txBody>
          <a:bodyPr wrap="square" lIns="38403" tIns="19202" rIns="38403" bIns="19202">
            <a:spAutoFit/>
          </a:bodyPr>
          <a:lstStyle/>
          <a:p>
            <a:pPr algn="l"/>
            <a:r>
              <a:rPr lang="ru-RU" sz="1400" dirty="0" smtClean="0">
                <a:solidFill>
                  <a:schemeClr val="bg1"/>
                </a:solidFill>
              </a:rPr>
              <a:t>Для этого необходимо в открывшемся окне заполнить поле «Комментарий»</a:t>
            </a:r>
            <a:br>
              <a:rPr lang="ru-RU" sz="1400" dirty="0" smtClean="0">
                <a:solidFill>
                  <a:schemeClr val="bg1"/>
                </a:solidFill>
              </a:rPr>
            </a:br>
            <a:r>
              <a:rPr lang="ru-RU" sz="1400" dirty="0" smtClean="0">
                <a:solidFill>
                  <a:schemeClr val="bg1"/>
                </a:solidFill>
              </a:rPr>
              <a:t>и нажать «Отклонить»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577475" y="3760462"/>
            <a:ext cx="501930" cy="1800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607785" y="108046"/>
            <a:ext cx="8428368" cy="238834"/>
          </a:xfrm>
          <a:prstGeom prst="rect">
            <a:avLst/>
          </a:prstGeom>
          <a:noFill/>
          <a:ln w="25400">
            <a:noFill/>
          </a:ln>
        </p:spPr>
        <p:txBody>
          <a:bodyPr wrap="none" lIns="38403" tIns="19202" rIns="38403" bIns="19202" rtlCol="0">
            <a:spAutoFit/>
          </a:bodyPr>
          <a:lstStyle/>
          <a:p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Федеральное казначейство                                                                              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                                                                     </a:t>
            </a:r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roskazna.ru</a:t>
            </a:r>
            <a:endParaRPr lang="id-ID" sz="1300" spc="-63" dirty="0">
              <a:solidFill>
                <a:schemeClr val="accent1">
                  <a:lumMod val="75000"/>
                  <a:lumOff val="25000"/>
                </a:schemeClr>
              </a:solidFill>
              <a:latin typeface="Calibri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669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55419" y="603395"/>
            <a:ext cx="7237208" cy="377333"/>
          </a:xfrm>
          <a:prstGeom prst="rect">
            <a:avLst/>
          </a:prstGeom>
        </p:spPr>
        <p:txBody>
          <a:bodyPr wrap="none" lIns="38403" tIns="19202" rIns="38403" bIns="19202">
            <a:spAutoFit/>
          </a:bodyPr>
          <a:lstStyle/>
          <a:p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Работа 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с несогласованными позициями плана закупок</a:t>
            </a:r>
          </a:p>
        </p:txBody>
      </p:sp>
      <p:grpSp>
        <p:nvGrpSpPr>
          <p:cNvPr id="5" name="Group 4"/>
          <p:cNvGrpSpPr/>
          <p:nvPr/>
        </p:nvGrpSpPr>
        <p:grpSpPr>
          <a:xfrm flipV="1">
            <a:off x="3900986" y="1155586"/>
            <a:ext cx="1346072" cy="69870"/>
            <a:chOff x="11238286" y="6370260"/>
            <a:chExt cx="12007569" cy="152400"/>
          </a:xfrm>
        </p:grpSpPr>
        <p:grpSp>
          <p:nvGrpSpPr>
            <p:cNvPr id="6" name="Group 5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8" name="Rectangle 42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" name="Rectangle 43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" name="Rectangle 44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45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7" name="Rectangle 41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-3100" y="0"/>
            <a:ext cx="9154244" cy="62186"/>
            <a:chOff x="11238286" y="6370260"/>
            <a:chExt cx="12007569" cy="152400"/>
          </a:xfrm>
        </p:grpSpPr>
        <p:grpSp>
          <p:nvGrpSpPr>
            <p:cNvPr id="14" name="Group 13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5" name="Rectangle 14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65" name="Picture 2" descr="U:\Бирюков\ГЕРБ КАЗНАЧЕЙСТВА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48" y="80628"/>
            <a:ext cx="35678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8" name="Прямая соединительная линия 167"/>
          <p:cNvCxnSpPr/>
          <p:nvPr/>
        </p:nvCxnSpPr>
        <p:spPr bwMode="auto">
          <a:xfrm>
            <a:off x="-3100" y="434106"/>
            <a:ext cx="9154244" cy="0"/>
          </a:xfrm>
          <a:prstGeom prst="line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254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6948264" y="6453336"/>
            <a:ext cx="2133600" cy="365125"/>
          </a:xfrm>
        </p:spPr>
        <p:txBody>
          <a:bodyPr/>
          <a:lstStyle/>
          <a:p>
            <a:fld id="{C0EB37D2-4202-4A90-8246-13FB6654ACC2}" type="slidenum">
              <a:rPr lang="ru-RU" smtClean="0"/>
              <a:pPr/>
              <a:t>19</a:t>
            </a:fld>
            <a:endParaRPr lang="ru-RU" dirty="0"/>
          </a:p>
        </p:txBody>
      </p:sp>
      <p:pic>
        <p:nvPicPr>
          <p:cNvPr id="27" name="Рисунок 26"/>
          <p:cNvPicPr/>
          <p:nvPr/>
        </p:nvPicPr>
        <p:blipFill rotWithShape="1">
          <a:blip r:embed="rId5"/>
          <a:srcRect t="10899" r="32500" b="31953"/>
          <a:stretch/>
        </p:blipFill>
        <p:spPr bwMode="auto">
          <a:xfrm>
            <a:off x="415774" y="1268760"/>
            <a:ext cx="8476706" cy="365125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5" name="Rectangle 103"/>
          <p:cNvSpPr/>
          <p:nvPr/>
        </p:nvSpPr>
        <p:spPr bwMode="auto">
          <a:xfrm>
            <a:off x="545620" y="5002959"/>
            <a:ext cx="8418868" cy="503270"/>
          </a:xfrm>
          <a:prstGeom prst="rect">
            <a:avLst/>
          </a:prstGeom>
          <a:solidFill>
            <a:srgbClr val="CC006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56" name="Oval 153"/>
          <p:cNvSpPr/>
          <p:nvPr/>
        </p:nvSpPr>
        <p:spPr bwMode="auto">
          <a:xfrm>
            <a:off x="132093" y="4965121"/>
            <a:ext cx="567104" cy="541108"/>
          </a:xfrm>
          <a:prstGeom prst="ellipse">
            <a:avLst/>
          </a:prstGeom>
          <a:solidFill>
            <a:srgbClr val="CC0063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d-ID" sz="1500" dirty="0">
              <a:latin typeface="Calibri" pitchFamily="34" charset="0"/>
            </a:endParaRPr>
          </a:p>
        </p:txBody>
      </p:sp>
      <p:sp>
        <p:nvSpPr>
          <p:cNvPr id="58" name="Rectangle 103"/>
          <p:cNvSpPr/>
          <p:nvPr/>
        </p:nvSpPr>
        <p:spPr bwMode="auto">
          <a:xfrm>
            <a:off x="545749" y="5634674"/>
            <a:ext cx="8418737" cy="890670"/>
          </a:xfrm>
          <a:prstGeom prst="rect">
            <a:avLst/>
          </a:prstGeom>
          <a:solidFill>
            <a:srgbClr val="00B796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59" name="Oval 153"/>
          <p:cNvSpPr/>
          <p:nvPr/>
        </p:nvSpPr>
        <p:spPr bwMode="auto">
          <a:xfrm>
            <a:off x="132222" y="5596835"/>
            <a:ext cx="567104" cy="541108"/>
          </a:xfrm>
          <a:prstGeom prst="ellipse">
            <a:avLst/>
          </a:prstGeom>
          <a:solidFill>
            <a:srgbClr val="00B796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d-ID" sz="1500" dirty="0">
              <a:latin typeface="Calibri" pitchFamily="34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289649" y="5053915"/>
            <a:ext cx="2519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Calibri" pitchFamily="34" charset="0"/>
              </a:rPr>
              <a:t>!</a:t>
            </a:r>
            <a:endParaRPr lang="id-ID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289649" y="5685629"/>
            <a:ext cx="2519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Calibri" pitchFamily="34" charset="0"/>
              </a:rPr>
              <a:t>!</a:t>
            </a:r>
            <a:endParaRPr lang="id-ID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94224" y="5119322"/>
            <a:ext cx="8170262" cy="254223"/>
          </a:xfrm>
          <a:prstGeom prst="rect">
            <a:avLst/>
          </a:prstGeom>
        </p:spPr>
        <p:txBody>
          <a:bodyPr wrap="square" lIns="38403" tIns="19202" rIns="38403" bIns="19202">
            <a:spAutoFit/>
          </a:bodyPr>
          <a:lstStyle/>
          <a:p>
            <a:pPr algn="l"/>
            <a:r>
              <a:rPr lang="ru-RU" sz="1400" dirty="0">
                <a:solidFill>
                  <a:schemeClr val="bg1"/>
                </a:solidFill>
              </a:rPr>
              <a:t>В</a:t>
            </a:r>
            <a:r>
              <a:rPr lang="ru-RU" sz="1400" dirty="0" smtClean="0">
                <a:solidFill>
                  <a:schemeClr val="bg1"/>
                </a:solidFill>
              </a:rPr>
              <a:t> </a:t>
            </a:r>
            <a:r>
              <a:rPr lang="ru-RU" sz="1400" dirty="0">
                <a:solidFill>
                  <a:schemeClr val="bg1"/>
                </a:solidFill>
              </a:rPr>
              <a:t>списковой форме ППЗ отклоненная ППЗ приобретет статус «Не согласовано</a:t>
            </a:r>
            <a:r>
              <a:rPr lang="ru-RU" sz="1400" dirty="0" smtClean="0">
                <a:solidFill>
                  <a:schemeClr val="bg1"/>
                </a:solidFill>
              </a:rPr>
              <a:t>» 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48260" y="5683052"/>
            <a:ext cx="8216228" cy="685110"/>
          </a:xfrm>
          <a:prstGeom prst="rect">
            <a:avLst/>
          </a:prstGeom>
        </p:spPr>
        <p:txBody>
          <a:bodyPr wrap="square" lIns="38403" tIns="19202" rIns="38403" bIns="19202">
            <a:spAutoFit/>
          </a:bodyPr>
          <a:lstStyle/>
          <a:p>
            <a:pPr algn="l"/>
            <a:r>
              <a:rPr lang="ru-RU" sz="1400" dirty="0" smtClean="0">
                <a:solidFill>
                  <a:schemeClr val="bg1"/>
                </a:solidFill>
              </a:rPr>
              <a:t>Для </a:t>
            </a:r>
            <a:r>
              <a:rPr lang="ru-RU" sz="1400" dirty="0">
                <a:solidFill>
                  <a:schemeClr val="bg1"/>
                </a:solidFill>
              </a:rPr>
              <a:t>доработки </a:t>
            </a:r>
            <a:r>
              <a:rPr lang="ru-RU" sz="1400" dirty="0" smtClean="0">
                <a:solidFill>
                  <a:schemeClr val="bg1"/>
                </a:solidFill>
              </a:rPr>
              <a:t>отклоненной ППЗ необходимо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ru-RU" sz="1400" dirty="0" smtClean="0">
                <a:solidFill>
                  <a:schemeClr val="bg1"/>
                </a:solidFill>
              </a:rPr>
              <a:t>нажать </a:t>
            </a:r>
            <a:r>
              <a:rPr lang="ru-RU" sz="1400" dirty="0">
                <a:solidFill>
                  <a:schemeClr val="bg1"/>
                </a:solidFill>
              </a:rPr>
              <a:t>кнопку </a:t>
            </a:r>
            <a:r>
              <a:rPr lang="ru-RU" sz="1400" dirty="0" smtClean="0">
                <a:solidFill>
                  <a:schemeClr val="bg1"/>
                </a:solidFill>
              </a:rPr>
              <a:t>            «</a:t>
            </a:r>
            <a:r>
              <a:rPr lang="ru-RU" sz="1400" dirty="0">
                <a:solidFill>
                  <a:schemeClr val="bg1"/>
                </a:solidFill>
              </a:rPr>
              <a:t>Взять в работу» </a:t>
            </a:r>
            <a:r>
              <a:rPr lang="ru-RU" sz="1400" dirty="0" smtClean="0">
                <a:solidFill>
                  <a:schemeClr val="bg1"/>
                </a:solidFill>
              </a:rPr>
              <a:t>и затем </a:t>
            </a:r>
          </a:p>
          <a:p>
            <a:pPr algn="l"/>
            <a:r>
              <a:rPr lang="ru-RU" sz="1400" dirty="0">
                <a:solidFill>
                  <a:schemeClr val="bg1"/>
                </a:solidFill>
              </a:rPr>
              <a:t/>
            </a:r>
            <a:br>
              <a:rPr lang="ru-RU" sz="1400" dirty="0">
                <a:solidFill>
                  <a:schemeClr val="bg1"/>
                </a:solidFill>
              </a:rPr>
            </a:br>
            <a:r>
              <a:rPr lang="ru-RU" sz="1400" dirty="0" smtClean="0">
                <a:solidFill>
                  <a:schemeClr val="bg1"/>
                </a:solidFill>
              </a:rPr>
              <a:t>внести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ru-RU" sz="1400" dirty="0" smtClean="0">
                <a:solidFill>
                  <a:schemeClr val="bg1"/>
                </a:solidFill>
              </a:rPr>
              <a:t>необходимые изменения,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ru-RU" sz="1400" dirty="0" smtClean="0">
                <a:solidFill>
                  <a:schemeClr val="bg1"/>
                </a:solidFill>
              </a:rPr>
              <a:t>открыв документ с </a:t>
            </a:r>
            <a:r>
              <a:rPr lang="ru-RU" sz="1400" dirty="0">
                <a:solidFill>
                  <a:schemeClr val="bg1"/>
                </a:solidFill>
              </a:rPr>
              <a:t>помощью кнопки  </a:t>
            </a:r>
            <a:r>
              <a:rPr lang="ru-RU" sz="1400" dirty="0" smtClean="0">
                <a:solidFill>
                  <a:schemeClr val="bg1"/>
                </a:solidFill>
              </a:rPr>
              <a:t>            «</a:t>
            </a:r>
            <a:r>
              <a:rPr lang="ru-RU" sz="1400" dirty="0">
                <a:solidFill>
                  <a:schemeClr val="bg1"/>
                </a:solidFill>
              </a:rPr>
              <a:t>Редактирование</a:t>
            </a:r>
            <a:r>
              <a:rPr lang="ru-RU" sz="1400" dirty="0" smtClean="0">
                <a:solidFill>
                  <a:schemeClr val="bg1"/>
                </a:solidFill>
              </a:rPr>
              <a:t>»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63" name="Rectangle 103"/>
          <p:cNvSpPr/>
          <p:nvPr/>
        </p:nvSpPr>
        <p:spPr bwMode="auto">
          <a:xfrm rot="5400000">
            <a:off x="5909748" y="5641774"/>
            <a:ext cx="408732" cy="451231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rgbClr val="008E73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65" name="Rectangle 103"/>
          <p:cNvSpPr/>
          <p:nvPr/>
        </p:nvSpPr>
        <p:spPr bwMode="auto">
          <a:xfrm rot="5400000">
            <a:off x="6681482" y="6032103"/>
            <a:ext cx="408732" cy="451231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rgbClr val="008E73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pic>
        <p:nvPicPr>
          <p:cNvPr id="36" name="Рисунок 35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71874" y="5739493"/>
            <a:ext cx="284480" cy="25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Рисунок 36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09000" y="6113102"/>
            <a:ext cx="353695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Прямоугольник 37"/>
          <p:cNvSpPr/>
          <p:nvPr/>
        </p:nvSpPr>
        <p:spPr>
          <a:xfrm>
            <a:off x="4116051" y="4465687"/>
            <a:ext cx="763304" cy="1800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2195736" y="2438449"/>
            <a:ext cx="360040" cy="2482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607785" y="108046"/>
            <a:ext cx="8428368" cy="238834"/>
          </a:xfrm>
          <a:prstGeom prst="rect">
            <a:avLst/>
          </a:prstGeom>
          <a:noFill/>
          <a:ln w="25400">
            <a:noFill/>
          </a:ln>
        </p:spPr>
        <p:txBody>
          <a:bodyPr wrap="none" lIns="38403" tIns="19202" rIns="38403" bIns="19202" rtlCol="0">
            <a:spAutoFit/>
          </a:bodyPr>
          <a:lstStyle/>
          <a:p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Федеральное казначейство                                                                              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                                                                     </a:t>
            </a:r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roskazna.ru</a:t>
            </a:r>
            <a:endParaRPr lang="id-ID" sz="1300" spc="-63" dirty="0">
              <a:solidFill>
                <a:schemeClr val="accent1">
                  <a:lumMod val="75000"/>
                  <a:lumOff val="25000"/>
                </a:schemeClr>
              </a:solidFill>
              <a:latin typeface="Calibri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8958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/>
          <p:cNvPicPr/>
          <p:nvPr/>
        </p:nvPicPr>
        <p:blipFill rotWithShape="1">
          <a:blip r:embed="rId3"/>
          <a:srcRect t="10805" r="49182" b="18621"/>
          <a:stretch/>
        </p:blipFill>
        <p:spPr bwMode="auto">
          <a:xfrm>
            <a:off x="1318737" y="1386045"/>
            <a:ext cx="6531723" cy="45735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/>
          <p:cNvSpPr/>
          <p:nvPr/>
        </p:nvSpPr>
        <p:spPr>
          <a:xfrm>
            <a:off x="2205399" y="620688"/>
            <a:ext cx="4670608" cy="377333"/>
          </a:xfrm>
          <a:prstGeom prst="rect">
            <a:avLst/>
          </a:prstGeom>
        </p:spPr>
        <p:txBody>
          <a:bodyPr wrap="none" lIns="38403" tIns="19202" rIns="38403" bIns="19202">
            <a:spAutoFit/>
          </a:bodyPr>
          <a:lstStyle/>
          <a:p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Переход к позициям плана закупок</a:t>
            </a:r>
            <a:endParaRPr lang="ru-RU" sz="2200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 flipV="1">
            <a:off x="3900986" y="1168559"/>
            <a:ext cx="1346072" cy="69870"/>
            <a:chOff x="11238286" y="6370260"/>
            <a:chExt cx="12007569" cy="152400"/>
          </a:xfrm>
        </p:grpSpPr>
        <p:grpSp>
          <p:nvGrpSpPr>
            <p:cNvPr id="6" name="Group 5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8" name="Rectangle 42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" name="Rectangle 43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" name="Rectangle 44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45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7" name="Rectangle 41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-3100" y="0"/>
            <a:ext cx="9154244" cy="62186"/>
            <a:chOff x="11238286" y="6370260"/>
            <a:chExt cx="12007569" cy="152400"/>
          </a:xfrm>
        </p:grpSpPr>
        <p:grpSp>
          <p:nvGrpSpPr>
            <p:cNvPr id="14" name="Group 13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5" name="Rectangle 14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65" name="Picture 2" descr="U:\Бирюков\ГЕРБ КАЗНАЧЕЙСТВА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48" y="80628"/>
            <a:ext cx="35678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7" name="TextBox 166"/>
          <p:cNvSpPr txBox="1"/>
          <p:nvPr/>
        </p:nvSpPr>
        <p:spPr>
          <a:xfrm>
            <a:off x="607785" y="108046"/>
            <a:ext cx="8428368" cy="238834"/>
          </a:xfrm>
          <a:prstGeom prst="rect">
            <a:avLst/>
          </a:prstGeom>
          <a:noFill/>
          <a:ln w="25400">
            <a:noFill/>
          </a:ln>
        </p:spPr>
        <p:txBody>
          <a:bodyPr wrap="none" lIns="38403" tIns="19202" rIns="38403" bIns="19202" rtlCol="0">
            <a:spAutoFit/>
          </a:bodyPr>
          <a:lstStyle/>
          <a:p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Федеральное казначейство                                                                              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                                                                     </a:t>
            </a:r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roskazna.ru</a:t>
            </a:r>
            <a:endParaRPr lang="id-ID" sz="1300" spc="-63" dirty="0">
              <a:solidFill>
                <a:schemeClr val="accent1">
                  <a:lumMod val="75000"/>
                  <a:lumOff val="25000"/>
                </a:schemeClr>
              </a:solidFill>
              <a:latin typeface="Calibri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168" name="Прямая соединительная линия 167"/>
          <p:cNvCxnSpPr/>
          <p:nvPr/>
        </p:nvCxnSpPr>
        <p:spPr bwMode="auto">
          <a:xfrm>
            <a:off x="-3100" y="434106"/>
            <a:ext cx="9154244" cy="0"/>
          </a:xfrm>
          <a:prstGeom prst="line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254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6948264" y="6453336"/>
            <a:ext cx="2133600" cy="365125"/>
          </a:xfrm>
        </p:spPr>
        <p:txBody>
          <a:bodyPr/>
          <a:lstStyle/>
          <a:p>
            <a:fld id="{C0EB37D2-4202-4A90-8246-13FB6654ACC2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40" name="Rectangle 103"/>
          <p:cNvSpPr/>
          <p:nvPr/>
        </p:nvSpPr>
        <p:spPr bwMode="auto">
          <a:xfrm>
            <a:off x="629970" y="6053503"/>
            <a:ext cx="8118494" cy="577082"/>
          </a:xfrm>
          <a:prstGeom prst="rect">
            <a:avLst/>
          </a:prstGeom>
          <a:solidFill>
            <a:srgbClr val="CC006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380819" y="5973632"/>
            <a:ext cx="682759" cy="651462"/>
            <a:chOff x="251657" y="5633089"/>
            <a:chExt cx="567104" cy="541108"/>
          </a:xfrm>
        </p:grpSpPr>
        <p:sp>
          <p:nvSpPr>
            <p:cNvPr id="41" name="Oval 153"/>
            <p:cNvSpPr/>
            <p:nvPr/>
          </p:nvSpPr>
          <p:spPr bwMode="auto">
            <a:xfrm>
              <a:off x="251657" y="5633089"/>
              <a:ext cx="567104" cy="541108"/>
            </a:xfrm>
            <a:prstGeom prst="ellipse">
              <a:avLst/>
            </a:prstGeom>
            <a:solidFill>
              <a:srgbClr val="CC0063"/>
            </a:solidFill>
            <a:ln w="50800" cap="flat" cmpd="sng" algn="ctr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id-ID" sz="1500" dirty="0">
                <a:latin typeface="Calibri" pitchFamily="34" charset="0"/>
              </a:endParaRPr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420714" y="5712244"/>
              <a:ext cx="237268" cy="38346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>
                  <a:solidFill>
                    <a:schemeClr val="bg1"/>
                  </a:solidFill>
                  <a:latin typeface="Calibri" pitchFamily="34" charset="0"/>
                </a:rPr>
                <a:t>!</a:t>
              </a:r>
              <a:endParaRPr lang="id-ID" b="1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sp>
        <p:nvSpPr>
          <p:cNvPr id="43" name="Прямоугольник 42"/>
          <p:cNvSpPr/>
          <p:nvPr/>
        </p:nvSpPr>
        <p:spPr>
          <a:xfrm>
            <a:off x="1174076" y="6053503"/>
            <a:ext cx="7561687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050" dirty="0" smtClean="0">
                <a:solidFill>
                  <a:schemeClr val="bg1"/>
                </a:solidFill>
              </a:rPr>
              <a:t>Переход </a:t>
            </a:r>
            <a:r>
              <a:rPr lang="ru-RU" sz="1050" dirty="0">
                <a:solidFill>
                  <a:schemeClr val="bg1"/>
                </a:solidFill>
              </a:rPr>
              <a:t>к списковой форме позиций плана закупок осуществляется через пункт меню «Управление закупками», вкладка «Формуляры» - «Планирование» - «План закупок» - «Позиции плана закупок». </a:t>
            </a:r>
            <a:r>
              <a:rPr lang="ru-RU" sz="1050" dirty="0" smtClean="0">
                <a:solidFill>
                  <a:schemeClr val="bg1"/>
                </a:solidFill>
              </a:rPr>
              <a:t/>
            </a:r>
            <a:br>
              <a:rPr lang="ru-RU" sz="1050" dirty="0" smtClean="0">
                <a:solidFill>
                  <a:schemeClr val="bg1"/>
                </a:solidFill>
              </a:rPr>
            </a:br>
            <a:r>
              <a:rPr lang="ru-RU" sz="1050" dirty="0" smtClean="0">
                <a:solidFill>
                  <a:schemeClr val="bg1"/>
                </a:solidFill>
              </a:rPr>
              <a:t>Для </a:t>
            </a:r>
            <a:r>
              <a:rPr lang="ru-RU" sz="1050" dirty="0">
                <a:solidFill>
                  <a:schemeClr val="bg1"/>
                </a:solidFill>
              </a:rPr>
              <a:t>выбора доступны  позиции плана закупок по группам видов расходов 200, 300 и 400</a:t>
            </a:r>
            <a:r>
              <a:rPr lang="ru-RU" sz="1050" dirty="0" smtClean="0">
                <a:solidFill>
                  <a:schemeClr val="bg1"/>
                </a:solidFill>
              </a:rPr>
              <a:t>.</a:t>
            </a:r>
            <a:endParaRPr lang="ru-RU" sz="1050" dirty="0">
              <a:solidFill>
                <a:schemeClr val="bg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680410" y="3285466"/>
            <a:ext cx="1403463" cy="503573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1297058" y="2877482"/>
            <a:ext cx="1403463" cy="203957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4205734" y="2347738"/>
            <a:ext cx="1236087" cy="187561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3362153" y="2912215"/>
            <a:ext cx="990479" cy="144016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3234095" y="2665481"/>
            <a:ext cx="936105" cy="144016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2069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/>
          <p:cNvPicPr/>
          <p:nvPr/>
        </p:nvPicPr>
        <p:blipFill rotWithShape="1">
          <a:blip r:embed="rId3"/>
          <a:srcRect t="10805" r="-86" b="25977"/>
          <a:stretch/>
        </p:blipFill>
        <p:spPr bwMode="auto">
          <a:xfrm>
            <a:off x="107504" y="1464683"/>
            <a:ext cx="8928992" cy="317235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/>
          <p:cNvSpPr/>
          <p:nvPr/>
        </p:nvSpPr>
        <p:spPr>
          <a:xfrm>
            <a:off x="500456" y="603395"/>
            <a:ext cx="8147136" cy="377333"/>
          </a:xfrm>
          <a:prstGeom prst="rect">
            <a:avLst/>
          </a:prstGeom>
        </p:spPr>
        <p:txBody>
          <a:bodyPr wrap="none" lIns="38403" tIns="19202" rIns="38403" bIns="19202">
            <a:spAutoFit/>
          </a:bodyPr>
          <a:lstStyle/>
          <a:p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Внесение 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изменений в утвержденные позиции плана закупок</a:t>
            </a:r>
          </a:p>
        </p:txBody>
      </p:sp>
      <p:grpSp>
        <p:nvGrpSpPr>
          <p:cNvPr id="5" name="Group 4"/>
          <p:cNvGrpSpPr/>
          <p:nvPr/>
        </p:nvGrpSpPr>
        <p:grpSpPr>
          <a:xfrm flipV="1">
            <a:off x="3900986" y="1155586"/>
            <a:ext cx="1346072" cy="69870"/>
            <a:chOff x="11238286" y="6370260"/>
            <a:chExt cx="12007569" cy="152400"/>
          </a:xfrm>
        </p:grpSpPr>
        <p:grpSp>
          <p:nvGrpSpPr>
            <p:cNvPr id="6" name="Group 5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8" name="Rectangle 42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" name="Rectangle 43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" name="Rectangle 44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45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7" name="Rectangle 41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-3100" y="0"/>
            <a:ext cx="9154244" cy="62186"/>
            <a:chOff x="11238286" y="6370260"/>
            <a:chExt cx="12007569" cy="152400"/>
          </a:xfrm>
        </p:grpSpPr>
        <p:grpSp>
          <p:nvGrpSpPr>
            <p:cNvPr id="14" name="Group 13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5" name="Rectangle 14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65" name="Picture 2" descr="U:\Бирюков\ГЕРБ КАЗНАЧЕЙСТВА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48" y="80628"/>
            <a:ext cx="35678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8" name="Прямая соединительная линия 167"/>
          <p:cNvCxnSpPr/>
          <p:nvPr/>
        </p:nvCxnSpPr>
        <p:spPr bwMode="auto">
          <a:xfrm>
            <a:off x="-3100" y="434106"/>
            <a:ext cx="9154244" cy="0"/>
          </a:xfrm>
          <a:prstGeom prst="line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254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6948264" y="6453336"/>
            <a:ext cx="2133600" cy="365125"/>
          </a:xfrm>
        </p:spPr>
        <p:txBody>
          <a:bodyPr/>
          <a:lstStyle/>
          <a:p>
            <a:fld id="{C0EB37D2-4202-4A90-8246-13FB6654ACC2}" type="slidenum">
              <a:rPr lang="ru-RU" smtClean="0"/>
              <a:pPr/>
              <a:t>20</a:t>
            </a:fld>
            <a:endParaRPr lang="ru-RU" dirty="0"/>
          </a:p>
        </p:txBody>
      </p:sp>
      <p:sp>
        <p:nvSpPr>
          <p:cNvPr id="40" name="Rectangle 103"/>
          <p:cNvSpPr/>
          <p:nvPr/>
        </p:nvSpPr>
        <p:spPr bwMode="auto">
          <a:xfrm>
            <a:off x="833970" y="5128096"/>
            <a:ext cx="7914494" cy="1164446"/>
          </a:xfrm>
          <a:prstGeom prst="rect">
            <a:avLst/>
          </a:prstGeom>
          <a:solidFill>
            <a:srgbClr val="00B0F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41" name="Oval 153"/>
          <p:cNvSpPr/>
          <p:nvPr/>
        </p:nvSpPr>
        <p:spPr bwMode="auto">
          <a:xfrm>
            <a:off x="395536" y="5118770"/>
            <a:ext cx="808501" cy="771440"/>
          </a:xfrm>
          <a:prstGeom prst="ellipse">
            <a:avLst/>
          </a:prstGeom>
          <a:solidFill>
            <a:srgbClr val="00B0F0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sz="2800" dirty="0">
                <a:solidFill>
                  <a:schemeClr val="bg1"/>
                </a:solidFill>
                <a:latin typeface="Calibri" pitchFamily="34" charset="0"/>
              </a:rPr>
              <a:t>1</a:t>
            </a:r>
            <a:endParaRPr lang="id-ID" sz="28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99456" y="5200658"/>
            <a:ext cx="7248425" cy="1023664"/>
          </a:xfrm>
          <a:prstGeom prst="rect">
            <a:avLst/>
          </a:prstGeom>
        </p:spPr>
        <p:txBody>
          <a:bodyPr wrap="square" lIns="38403" tIns="19202" rIns="38403" bIns="19202">
            <a:spAutoFit/>
          </a:bodyPr>
          <a:lstStyle/>
          <a:p>
            <a:pPr algn="l"/>
            <a:r>
              <a:rPr lang="ru-RU" sz="1600" dirty="0">
                <a:solidFill>
                  <a:schemeClr val="bg1"/>
                </a:solidFill>
              </a:rPr>
              <a:t>Для внесения изменений в утвержденную ППЗ предназначена кнопка «Внести изменения в утвержденную версию». После нажатия данной кнопки формируется новая версия ППЗ со статусом «Черновик». Информация о  предыдущих версиях будет доступна на вкладке «Версии</a:t>
            </a:r>
            <a:r>
              <a:rPr lang="ru-RU" sz="1600" dirty="0" smtClean="0">
                <a:solidFill>
                  <a:schemeClr val="bg1"/>
                </a:solidFill>
              </a:rPr>
              <a:t>»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1327848" y="2359266"/>
            <a:ext cx="325350" cy="2482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4169375" y="4373982"/>
            <a:ext cx="384869" cy="207146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Номер слайда 22"/>
          <p:cNvSpPr txBox="1">
            <a:spLocks/>
          </p:cNvSpPr>
          <p:nvPr/>
        </p:nvSpPr>
        <p:spPr>
          <a:xfrm>
            <a:off x="1653580" y="2341259"/>
            <a:ext cx="217980" cy="288033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1pPr>
            <a:lvl2pPr marL="19201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2pPr>
            <a:lvl3pPr marL="38403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3pPr>
            <a:lvl4pPr marL="57604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4pPr>
            <a:lvl5pPr marL="76806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5pPr>
            <a:lvl6pPr marL="960078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6pPr>
            <a:lvl7pPr marL="115209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7pPr>
            <a:lvl8pPr marL="1344110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8pPr>
            <a:lvl9pPr marL="153612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9pPr>
          </a:lstStyle>
          <a:p>
            <a:pPr algn="ctr"/>
            <a:r>
              <a:rPr lang="en-US" sz="1600" dirty="0" smtClean="0">
                <a:solidFill>
                  <a:srgbClr val="FF0000"/>
                </a:solidFill>
              </a:rPr>
              <a:t>1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07785" y="108046"/>
            <a:ext cx="8428368" cy="238834"/>
          </a:xfrm>
          <a:prstGeom prst="rect">
            <a:avLst/>
          </a:prstGeom>
          <a:noFill/>
          <a:ln w="25400">
            <a:noFill/>
          </a:ln>
        </p:spPr>
        <p:txBody>
          <a:bodyPr wrap="none" lIns="38403" tIns="19202" rIns="38403" bIns="19202" rtlCol="0">
            <a:spAutoFit/>
          </a:bodyPr>
          <a:lstStyle/>
          <a:p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Федеральное казначейство                                                                              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                                                                     </a:t>
            </a:r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roskazna.ru</a:t>
            </a:r>
            <a:endParaRPr lang="id-ID" sz="1300" spc="-63" dirty="0">
              <a:solidFill>
                <a:schemeClr val="accent1">
                  <a:lumMod val="75000"/>
                  <a:lumOff val="25000"/>
                </a:schemeClr>
              </a:solidFill>
              <a:latin typeface="Calibri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8176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Рисунок 32"/>
          <p:cNvPicPr/>
          <p:nvPr/>
        </p:nvPicPr>
        <p:blipFill rotWithShape="1">
          <a:blip r:embed="rId3"/>
          <a:srcRect l="-1" t="20527" r="42458" b="12643"/>
          <a:stretch/>
        </p:blipFill>
        <p:spPr bwMode="auto">
          <a:xfrm>
            <a:off x="1589192" y="1283306"/>
            <a:ext cx="5957924" cy="389216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/>
          <p:cNvSpPr/>
          <p:nvPr/>
        </p:nvSpPr>
        <p:spPr>
          <a:xfrm>
            <a:off x="509142" y="603395"/>
            <a:ext cx="8129760" cy="377333"/>
          </a:xfrm>
          <a:prstGeom prst="rect">
            <a:avLst/>
          </a:prstGeom>
        </p:spPr>
        <p:txBody>
          <a:bodyPr wrap="none" lIns="38403" tIns="19202" rIns="38403" bIns="19202">
            <a:spAutoFit/>
          </a:bodyPr>
          <a:lstStyle/>
          <a:p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Формирование 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позиций плана закупок по виду расходов 300 </a:t>
            </a:r>
          </a:p>
        </p:txBody>
      </p:sp>
      <p:grpSp>
        <p:nvGrpSpPr>
          <p:cNvPr id="5" name="Group 4"/>
          <p:cNvGrpSpPr/>
          <p:nvPr/>
        </p:nvGrpSpPr>
        <p:grpSpPr>
          <a:xfrm flipV="1">
            <a:off x="3900986" y="1155586"/>
            <a:ext cx="1346072" cy="69870"/>
            <a:chOff x="11238286" y="6370260"/>
            <a:chExt cx="12007569" cy="152400"/>
          </a:xfrm>
        </p:grpSpPr>
        <p:grpSp>
          <p:nvGrpSpPr>
            <p:cNvPr id="6" name="Group 5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8" name="Rectangle 42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" name="Rectangle 43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" name="Rectangle 44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45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7" name="Rectangle 41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-3100" y="0"/>
            <a:ext cx="9154244" cy="62186"/>
            <a:chOff x="11238286" y="6370260"/>
            <a:chExt cx="12007569" cy="152400"/>
          </a:xfrm>
        </p:grpSpPr>
        <p:grpSp>
          <p:nvGrpSpPr>
            <p:cNvPr id="14" name="Group 13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5" name="Rectangle 14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65" name="Picture 2" descr="U:\Бирюков\ГЕРБ КАЗНАЧЕЙСТВА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48" y="80628"/>
            <a:ext cx="35678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8" name="Прямая соединительная линия 167"/>
          <p:cNvCxnSpPr/>
          <p:nvPr/>
        </p:nvCxnSpPr>
        <p:spPr bwMode="auto">
          <a:xfrm>
            <a:off x="-3100" y="434106"/>
            <a:ext cx="9154244" cy="0"/>
          </a:xfrm>
          <a:prstGeom prst="line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254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6948264" y="6453336"/>
            <a:ext cx="2133600" cy="365125"/>
          </a:xfrm>
        </p:spPr>
        <p:txBody>
          <a:bodyPr/>
          <a:lstStyle/>
          <a:p>
            <a:fld id="{C0EB37D2-4202-4A90-8246-13FB6654ACC2}" type="slidenum">
              <a:rPr lang="ru-RU" smtClean="0"/>
              <a:pPr/>
              <a:t>21</a:t>
            </a:fld>
            <a:endParaRPr lang="ru-RU" dirty="0"/>
          </a:p>
        </p:txBody>
      </p:sp>
      <p:sp>
        <p:nvSpPr>
          <p:cNvPr id="40" name="Rectangle 103"/>
          <p:cNvSpPr/>
          <p:nvPr/>
        </p:nvSpPr>
        <p:spPr bwMode="auto">
          <a:xfrm>
            <a:off x="545938" y="5254988"/>
            <a:ext cx="8420306" cy="796737"/>
          </a:xfrm>
          <a:prstGeom prst="rect">
            <a:avLst/>
          </a:prstGeom>
          <a:solidFill>
            <a:srgbClr val="86269B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41" name="Oval 153"/>
          <p:cNvSpPr/>
          <p:nvPr/>
        </p:nvSpPr>
        <p:spPr bwMode="auto">
          <a:xfrm>
            <a:off x="107504" y="5229200"/>
            <a:ext cx="568800" cy="540000"/>
          </a:xfrm>
          <a:prstGeom prst="ellipse">
            <a:avLst/>
          </a:prstGeom>
          <a:solidFill>
            <a:srgbClr val="86269B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Calibri" pitchFamily="34" charset="0"/>
              </a:rPr>
              <a:t>1</a:t>
            </a:r>
            <a:endParaRPr lang="id-ID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62209" y="5261630"/>
            <a:ext cx="8202279" cy="777443"/>
          </a:xfrm>
          <a:prstGeom prst="rect">
            <a:avLst/>
          </a:prstGeom>
        </p:spPr>
        <p:txBody>
          <a:bodyPr wrap="square" lIns="38403" tIns="19202" rIns="38403" bIns="19202">
            <a:spAutoFit/>
          </a:bodyPr>
          <a:lstStyle/>
          <a:p>
            <a:pPr algn="l"/>
            <a:r>
              <a:rPr lang="ru-RU" sz="1200" dirty="0" smtClean="0">
                <a:solidFill>
                  <a:schemeClr val="bg1"/>
                </a:solidFill>
              </a:rPr>
              <a:t>Формирование </a:t>
            </a:r>
            <a:r>
              <a:rPr lang="ru-RU" sz="1200" dirty="0">
                <a:solidFill>
                  <a:schemeClr val="bg1"/>
                </a:solidFill>
              </a:rPr>
              <a:t>позиций плана закупок п</a:t>
            </a:r>
            <a:r>
              <a:rPr lang="ru-RU" sz="1200" dirty="0" smtClean="0">
                <a:solidFill>
                  <a:schemeClr val="bg1"/>
                </a:solidFill>
              </a:rPr>
              <a:t>о </a:t>
            </a:r>
            <a:r>
              <a:rPr lang="ru-RU" sz="1200" dirty="0">
                <a:solidFill>
                  <a:schemeClr val="bg1"/>
                </a:solidFill>
              </a:rPr>
              <a:t>ВР 300 в части публичных обязательств Российской </a:t>
            </a:r>
            <a:r>
              <a:rPr lang="ru-RU" sz="1200" dirty="0" smtClean="0">
                <a:solidFill>
                  <a:schemeClr val="bg1"/>
                </a:solidFill>
              </a:rPr>
              <a:t>Федерации</a:t>
            </a:r>
            <a:br>
              <a:rPr lang="ru-RU" sz="1200" dirty="0" smtClean="0">
                <a:solidFill>
                  <a:schemeClr val="bg1"/>
                </a:solidFill>
              </a:rPr>
            </a:br>
            <a:r>
              <a:rPr lang="ru-RU" sz="1200" dirty="0" smtClean="0">
                <a:solidFill>
                  <a:schemeClr val="bg1"/>
                </a:solidFill>
              </a:rPr>
              <a:t>по </a:t>
            </a:r>
            <a:r>
              <a:rPr lang="ru-RU" sz="1200" dirty="0">
                <a:solidFill>
                  <a:schemeClr val="bg1"/>
                </a:solidFill>
              </a:rPr>
              <a:t>приобретению товаров, работ, услуг в пользу граждан в целях их социального обеспечения </a:t>
            </a:r>
            <a:r>
              <a:rPr lang="ru-RU" sz="1200" dirty="0" smtClean="0">
                <a:solidFill>
                  <a:schemeClr val="bg1"/>
                </a:solidFill>
              </a:rPr>
              <a:t>отличается</a:t>
            </a:r>
            <a:br>
              <a:rPr lang="ru-RU" sz="1200" dirty="0" smtClean="0">
                <a:solidFill>
                  <a:schemeClr val="bg1"/>
                </a:solidFill>
              </a:rPr>
            </a:br>
            <a:r>
              <a:rPr lang="ru-RU" sz="1200" dirty="0" smtClean="0">
                <a:solidFill>
                  <a:schemeClr val="bg1"/>
                </a:solidFill>
              </a:rPr>
              <a:t>от </a:t>
            </a:r>
            <a:r>
              <a:rPr lang="ru-RU" sz="1200" dirty="0">
                <a:solidFill>
                  <a:schemeClr val="bg1"/>
                </a:solidFill>
              </a:rPr>
              <a:t>позиций плана закупок по ВР 200 наличием поля «Наименование публичного обязательства», </a:t>
            </a:r>
            <a:r>
              <a:rPr lang="ru-RU" sz="1200" dirty="0" smtClean="0">
                <a:solidFill>
                  <a:schemeClr val="bg1"/>
                </a:solidFill>
              </a:rPr>
              <a:t>обязательного</a:t>
            </a:r>
            <a:br>
              <a:rPr lang="ru-RU" sz="1200" dirty="0" smtClean="0">
                <a:solidFill>
                  <a:schemeClr val="bg1"/>
                </a:solidFill>
              </a:rPr>
            </a:br>
            <a:r>
              <a:rPr lang="ru-RU" sz="1200" dirty="0" smtClean="0">
                <a:solidFill>
                  <a:schemeClr val="bg1"/>
                </a:solidFill>
              </a:rPr>
              <a:t>к </a:t>
            </a:r>
            <a:r>
              <a:rPr lang="ru-RU" sz="1200" dirty="0">
                <a:solidFill>
                  <a:schemeClr val="bg1"/>
                </a:solidFill>
              </a:rPr>
              <a:t>заполнению путем выбора из </a:t>
            </a:r>
            <a:r>
              <a:rPr lang="ru-RU" sz="1200" dirty="0" smtClean="0">
                <a:solidFill>
                  <a:schemeClr val="bg1"/>
                </a:solidFill>
              </a:rPr>
              <a:t>справочника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28" name="Rectangle 103"/>
          <p:cNvSpPr/>
          <p:nvPr/>
        </p:nvSpPr>
        <p:spPr bwMode="auto">
          <a:xfrm>
            <a:off x="573418" y="6107395"/>
            <a:ext cx="8391070" cy="440463"/>
          </a:xfrm>
          <a:prstGeom prst="rect">
            <a:avLst/>
          </a:prstGeom>
          <a:solidFill>
            <a:srgbClr val="CC006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29" name="Oval 153"/>
          <p:cNvSpPr/>
          <p:nvPr/>
        </p:nvSpPr>
        <p:spPr bwMode="auto">
          <a:xfrm>
            <a:off x="134138" y="6033384"/>
            <a:ext cx="567104" cy="541108"/>
          </a:xfrm>
          <a:prstGeom prst="ellipse">
            <a:avLst/>
          </a:prstGeom>
          <a:solidFill>
            <a:srgbClr val="CC0063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d-ID" sz="1500" dirty="0">
              <a:latin typeface="Calibri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95831" y="6161954"/>
            <a:ext cx="2519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Calibri" pitchFamily="34" charset="0"/>
              </a:rPr>
              <a:t>!</a:t>
            </a:r>
            <a:endParaRPr lang="id-ID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62209" y="6212424"/>
            <a:ext cx="8202279" cy="223445"/>
          </a:xfrm>
          <a:prstGeom prst="rect">
            <a:avLst/>
          </a:prstGeom>
        </p:spPr>
        <p:txBody>
          <a:bodyPr wrap="square" lIns="38403" tIns="19202" rIns="38403" bIns="19202">
            <a:spAutoFit/>
          </a:bodyPr>
          <a:lstStyle/>
          <a:p>
            <a:pPr algn="l"/>
            <a:r>
              <a:rPr lang="ru-RU" sz="1200" dirty="0">
                <a:solidFill>
                  <a:schemeClr val="bg1"/>
                </a:solidFill>
              </a:rPr>
              <a:t>При формировании позиции плана закупок из К</a:t>
            </a:r>
            <a:r>
              <a:rPr lang="ru-RU" sz="1200" dirty="0" smtClean="0">
                <a:solidFill>
                  <a:schemeClr val="bg1"/>
                </a:solidFill>
              </a:rPr>
              <a:t>УЗ</a:t>
            </a:r>
            <a:r>
              <a:rPr lang="ru-RU" sz="1200" dirty="0">
                <a:solidFill>
                  <a:schemeClr val="bg1"/>
                </a:solidFill>
              </a:rPr>
              <a:t>, данное поле заполнится </a:t>
            </a:r>
            <a:r>
              <a:rPr lang="ru-RU" sz="1200" dirty="0" smtClean="0">
                <a:solidFill>
                  <a:schemeClr val="bg1"/>
                </a:solidFill>
              </a:rPr>
              <a:t>автоматически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810061" y="1996460"/>
            <a:ext cx="858301" cy="172318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1589192" y="4493911"/>
            <a:ext cx="4222894" cy="32335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Номер слайда 22"/>
          <p:cNvSpPr txBox="1">
            <a:spLocks/>
          </p:cNvSpPr>
          <p:nvPr/>
        </p:nvSpPr>
        <p:spPr>
          <a:xfrm>
            <a:off x="1395259" y="4509119"/>
            <a:ext cx="153849" cy="288033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1pPr>
            <a:lvl2pPr marL="19201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2pPr>
            <a:lvl3pPr marL="38403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3pPr>
            <a:lvl4pPr marL="57604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4pPr>
            <a:lvl5pPr marL="76806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5pPr>
            <a:lvl6pPr marL="960078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6pPr>
            <a:lvl7pPr marL="115209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7pPr>
            <a:lvl8pPr marL="1344110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8pPr>
            <a:lvl9pPr marL="153612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9pPr>
          </a:lstStyle>
          <a:p>
            <a:pPr algn="ctr"/>
            <a:r>
              <a:rPr lang="en-US" sz="1600" dirty="0">
                <a:solidFill>
                  <a:srgbClr val="FF0000"/>
                </a:solidFill>
              </a:rPr>
              <a:t>1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07785" y="108046"/>
            <a:ext cx="8428368" cy="238834"/>
          </a:xfrm>
          <a:prstGeom prst="rect">
            <a:avLst/>
          </a:prstGeom>
          <a:noFill/>
          <a:ln w="25400">
            <a:noFill/>
          </a:ln>
        </p:spPr>
        <p:txBody>
          <a:bodyPr wrap="none" lIns="38403" tIns="19202" rIns="38403" bIns="19202" rtlCol="0">
            <a:spAutoFit/>
          </a:bodyPr>
          <a:lstStyle/>
          <a:p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Федеральное казначейство                                                                              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                                                                     </a:t>
            </a:r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roskazna.ru</a:t>
            </a:r>
            <a:endParaRPr lang="id-ID" sz="1300" spc="-63" dirty="0">
              <a:solidFill>
                <a:schemeClr val="accent1">
                  <a:lumMod val="75000"/>
                  <a:lumOff val="25000"/>
                </a:schemeClr>
              </a:solidFill>
              <a:latin typeface="Calibri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8012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Рисунок 37"/>
          <p:cNvPicPr/>
          <p:nvPr/>
        </p:nvPicPr>
        <p:blipFill rotWithShape="1">
          <a:blip r:embed="rId3"/>
          <a:srcRect t="10579" r="38551" b="10576"/>
          <a:stretch/>
        </p:blipFill>
        <p:spPr bwMode="auto">
          <a:xfrm>
            <a:off x="2028860" y="1265699"/>
            <a:ext cx="5092863" cy="367546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/>
          <p:cNvSpPr/>
          <p:nvPr/>
        </p:nvSpPr>
        <p:spPr>
          <a:xfrm>
            <a:off x="509143" y="603395"/>
            <a:ext cx="8129760" cy="377333"/>
          </a:xfrm>
          <a:prstGeom prst="rect">
            <a:avLst/>
          </a:prstGeom>
        </p:spPr>
        <p:txBody>
          <a:bodyPr wrap="none" lIns="38403" tIns="19202" rIns="38403" bIns="19202">
            <a:spAutoFit/>
          </a:bodyPr>
          <a:lstStyle/>
          <a:p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Формирование 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позиций плана закупок по виду расходов 400 </a:t>
            </a:r>
          </a:p>
        </p:txBody>
      </p:sp>
      <p:grpSp>
        <p:nvGrpSpPr>
          <p:cNvPr id="5" name="Group 4"/>
          <p:cNvGrpSpPr/>
          <p:nvPr/>
        </p:nvGrpSpPr>
        <p:grpSpPr>
          <a:xfrm flipV="1">
            <a:off x="3900986" y="1155586"/>
            <a:ext cx="1346072" cy="69870"/>
            <a:chOff x="11238286" y="6370260"/>
            <a:chExt cx="12007569" cy="152400"/>
          </a:xfrm>
        </p:grpSpPr>
        <p:grpSp>
          <p:nvGrpSpPr>
            <p:cNvPr id="6" name="Group 5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8" name="Rectangle 42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" name="Rectangle 43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" name="Rectangle 44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45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7" name="Rectangle 41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-3100" y="0"/>
            <a:ext cx="9154244" cy="62186"/>
            <a:chOff x="11238286" y="6370260"/>
            <a:chExt cx="12007569" cy="152400"/>
          </a:xfrm>
        </p:grpSpPr>
        <p:grpSp>
          <p:nvGrpSpPr>
            <p:cNvPr id="14" name="Group 13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5" name="Rectangle 14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65" name="Picture 2" descr="U:\Бирюков\ГЕРБ КАЗНАЧЕЙСТВА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48" y="80628"/>
            <a:ext cx="35678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8" name="Прямая соединительная линия 167"/>
          <p:cNvCxnSpPr/>
          <p:nvPr/>
        </p:nvCxnSpPr>
        <p:spPr bwMode="auto">
          <a:xfrm>
            <a:off x="-3100" y="434106"/>
            <a:ext cx="9154244" cy="0"/>
          </a:xfrm>
          <a:prstGeom prst="line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254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6948264" y="6453336"/>
            <a:ext cx="2133600" cy="365125"/>
          </a:xfrm>
        </p:spPr>
        <p:txBody>
          <a:bodyPr/>
          <a:lstStyle/>
          <a:p>
            <a:fld id="{C0EB37D2-4202-4A90-8246-13FB6654ACC2}" type="slidenum">
              <a:rPr lang="ru-RU" smtClean="0"/>
              <a:pPr/>
              <a:t>22</a:t>
            </a:fld>
            <a:endParaRPr lang="ru-RU" dirty="0"/>
          </a:p>
        </p:txBody>
      </p:sp>
      <p:sp>
        <p:nvSpPr>
          <p:cNvPr id="26" name="Rectangle 103"/>
          <p:cNvSpPr/>
          <p:nvPr/>
        </p:nvSpPr>
        <p:spPr bwMode="auto">
          <a:xfrm>
            <a:off x="564988" y="4965734"/>
            <a:ext cx="8399500" cy="1022053"/>
          </a:xfrm>
          <a:prstGeom prst="rect">
            <a:avLst/>
          </a:prstGeom>
          <a:solidFill>
            <a:srgbClr val="00B796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27" name="Oval 153"/>
          <p:cNvSpPr/>
          <p:nvPr/>
        </p:nvSpPr>
        <p:spPr bwMode="auto">
          <a:xfrm>
            <a:off x="126554" y="4956408"/>
            <a:ext cx="568800" cy="540000"/>
          </a:xfrm>
          <a:prstGeom prst="ellipse">
            <a:avLst/>
          </a:prstGeom>
          <a:solidFill>
            <a:srgbClr val="00B796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</a:rPr>
              <a:t>1</a:t>
            </a:r>
            <a:endParaRPr lang="id-ID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81260" y="4987295"/>
            <a:ext cx="8181544" cy="962109"/>
          </a:xfrm>
          <a:prstGeom prst="rect">
            <a:avLst/>
          </a:prstGeom>
        </p:spPr>
        <p:txBody>
          <a:bodyPr wrap="square" lIns="38403" tIns="19202" rIns="38403" bIns="19202">
            <a:spAutoFit/>
          </a:bodyPr>
          <a:lstStyle/>
          <a:p>
            <a:pPr algn="l"/>
            <a:r>
              <a:rPr lang="ru-RU" sz="1200" dirty="0" smtClean="0">
                <a:solidFill>
                  <a:schemeClr val="bg1"/>
                </a:solidFill>
              </a:rPr>
              <a:t>Формирование ППЗ по </a:t>
            </a:r>
            <a:r>
              <a:rPr lang="ru-RU" sz="1200" dirty="0">
                <a:solidFill>
                  <a:schemeClr val="bg1"/>
                </a:solidFill>
              </a:rPr>
              <a:t>ВР 400 в части сведений об объекте закупок в части объектов капитального строительства, мероприятий (укрупненных инвестиционных проектов), объектов недвижимого имущества, включенных (предлагаемых к включению) в федеральную адресную инвестиционную программу </a:t>
            </a:r>
            <a:r>
              <a:rPr lang="ru-RU" sz="1200" dirty="0" smtClean="0">
                <a:solidFill>
                  <a:schemeClr val="bg1"/>
                </a:solidFill>
              </a:rPr>
              <a:t>отличается</a:t>
            </a:r>
            <a:br>
              <a:rPr lang="ru-RU" sz="1200" dirty="0" smtClean="0">
                <a:solidFill>
                  <a:schemeClr val="bg1"/>
                </a:solidFill>
              </a:rPr>
            </a:br>
            <a:r>
              <a:rPr lang="ru-RU" sz="1200" dirty="0" smtClean="0">
                <a:solidFill>
                  <a:schemeClr val="bg1"/>
                </a:solidFill>
              </a:rPr>
              <a:t>от </a:t>
            </a:r>
            <a:r>
              <a:rPr lang="ru-RU" sz="1200" dirty="0">
                <a:solidFill>
                  <a:schemeClr val="bg1"/>
                </a:solidFill>
              </a:rPr>
              <a:t>позиций плана закупок по ВР 200 наличием поля «Тип объекта» обязательного к заполнению путем </a:t>
            </a:r>
            <a:r>
              <a:rPr lang="ru-RU" sz="1200" dirty="0" smtClean="0">
                <a:solidFill>
                  <a:schemeClr val="bg1"/>
                </a:solidFill>
              </a:rPr>
              <a:t>выбора</a:t>
            </a:r>
            <a:br>
              <a:rPr lang="ru-RU" sz="1200" dirty="0" smtClean="0">
                <a:solidFill>
                  <a:schemeClr val="bg1"/>
                </a:solidFill>
              </a:rPr>
            </a:br>
            <a:r>
              <a:rPr lang="ru-RU" sz="1200" dirty="0" smtClean="0">
                <a:solidFill>
                  <a:schemeClr val="bg1"/>
                </a:solidFill>
              </a:rPr>
              <a:t>из </a:t>
            </a:r>
            <a:r>
              <a:rPr lang="ru-RU" sz="1200" dirty="0">
                <a:solidFill>
                  <a:schemeClr val="bg1"/>
                </a:solidFill>
              </a:rPr>
              <a:t>справочника. От выбора значения в данном поле зависит остальной набор </a:t>
            </a:r>
            <a:r>
              <a:rPr lang="ru-RU" sz="1200" dirty="0" smtClean="0">
                <a:solidFill>
                  <a:schemeClr val="bg1"/>
                </a:solidFill>
              </a:rPr>
              <a:t>полей при </a:t>
            </a:r>
            <a:r>
              <a:rPr lang="ru-RU" sz="1200" dirty="0">
                <a:solidFill>
                  <a:schemeClr val="bg1"/>
                </a:solidFill>
              </a:rPr>
              <a:t>заполнении </a:t>
            </a:r>
            <a:r>
              <a:rPr lang="ru-RU" sz="1200" dirty="0" smtClean="0">
                <a:solidFill>
                  <a:schemeClr val="bg1"/>
                </a:solidFill>
              </a:rPr>
              <a:t>ППЗ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30" name="Rectangle 103"/>
          <p:cNvSpPr/>
          <p:nvPr/>
        </p:nvSpPr>
        <p:spPr bwMode="auto">
          <a:xfrm>
            <a:off x="592468" y="6094084"/>
            <a:ext cx="8370336" cy="440463"/>
          </a:xfrm>
          <a:prstGeom prst="rect">
            <a:avLst/>
          </a:prstGeom>
          <a:solidFill>
            <a:srgbClr val="00B0F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31" name="Oval 153"/>
          <p:cNvSpPr/>
          <p:nvPr/>
        </p:nvSpPr>
        <p:spPr bwMode="auto">
          <a:xfrm>
            <a:off x="214155" y="6056244"/>
            <a:ext cx="567104" cy="541108"/>
          </a:xfrm>
          <a:prstGeom prst="ellipse">
            <a:avLst/>
          </a:prstGeom>
          <a:solidFill>
            <a:srgbClr val="00B0F0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d-ID" sz="1500" dirty="0">
              <a:latin typeface="Calibri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75848" y="6157521"/>
            <a:ext cx="2519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Calibri" pitchFamily="34" charset="0"/>
              </a:rPr>
              <a:t>!</a:t>
            </a:r>
            <a:endParaRPr lang="id-ID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829494" y="6199113"/>
            <a:ext cx="7649988" cy="223445"/>
          </a:xfrm>
          <a:prstGeom prst="rect">
            <a:avLst/>
          </a:prstGeom>
        </p:spPr>
        <p:txBody>
          <a:bodyPr wrap="square" lIns="38403" tIns="19202" rIns="38403" bIns="19202">
            <a:spAutoFit/>
          </a:bodyPr>
          <a:lstStyle/>
          <a:p>
            <a:pPr algn="l"/>
            <a:r>
              <a:rPr lang="ru-RU" sz="1200" dirty="0">
                <a:solidFill>
                  <a:schemeClr val="bg1"/>
                </a:solidFill>
              </a:rPr>
              <a:t>При формировании позиции плана закупок из К</a:t>
            </a:r>
            <a:r>
              <a:rPr lang="ru-RU" sz="1200" dirty="0" smtClean="0">
                <a:solidFill>
                  <a:schemeClr val="bg1"/>
                </a:solidFill>
              </a:rPr>
              <a:t>УЗ</a:t>
            </a:r>
            <a:r>
              <a:rPr lang="ru-RU" sz="1200" dirty="0">
                <a:solidFill>
                  <a:schemeClr val="bg1"/>
                </a:solidFill>
              </a:rPr>
              <a:t>, данное поле заполнится </a:t>
            </a:r>
            <a:r>
              <a:rPr lang="ru-RU" sz="1200" dirty="0" smtClean="0">
                <a:solidFill>
                  <a:schemeClr val="bg1"/>
                </a:solidFill>
              </a:rPr>
              <a:t>автоматически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195736" y="2267347"/>
            <a:ext cx="720080" cy="216024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2067962" y="4116124"/>
            <a:ext cx="737746" cy="17620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Номер слайда 22"/>
          <p:cNvSpPr txBox="1">
            <a:spLocks/>
          </p:cNvSpPr>
          <p:nvPr/>
        </p:nvSpPr>
        <p:spPr>
          <a:xfrm>
            <a:off x="1879646" y="4058404"/>
            <a:ext cx="153849" cy="288033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1pPr>
            <a:lvl2pPr marL="19201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2pPr>
            <a:lvl3pPr marL="38403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3pPr>
            <a:lvl4pPr marL="57604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4pPr>
            <a:lvl5pPr marL="76806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5pPr>
            <a:lvl6pPr marL="960078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6pPr>
            <a:lvl7pPr marL="115209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7pPr>
            <a:lvl8pPr marL="1344110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8pPr>
            <a:lvl9pPr marL="153612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9pPr>
          </a:lstStyle>
          <a:p>
            <a:pPr algn="ctr"/>
            <a:r>
              <a:rPr lang="en-US" sz="1600" dirty="0">
                <a:solidFill>
                  <a:srgbClr val="FF0000"/>
                </a:solidFill>
              </a:rPr>
              <a:t>1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07785" y="108046"/>
            <a:ext cx="8428368" cy="238834"/>
          </a:xfrm>
          <a:prstGeom prst="rect">
            <a:avLst/>
          </a:prstGeom>
          <a:noFill/>
          <a:ln w="25400">
            <a:noFill/>
          </a:ln>
        </p:spPr>
        <p:txBody>
          <a:bodyPr wrap="none" lIns="38403" tIns="19202" rIns="38403" bIns="19202" rtlCol="0">
            <a:spAutoFit/>
          </a:bodyPr>
          <a:lstStyle/>
          <a:p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Федеральное казначейство                                                                              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                                                                     </a:t>
            </a:r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roskazna.ru</a:t>
            </a:r>
            <a:endParaRPr lang="id-ID" sz="1300" spc="-63" dirty="0">
              <a:solidFill>
                <a:schemeClr val="accent1">
                  <a:lumMod val="75000"/>
                  <a:lumOff val="25000"/>
                </a:schemeClr>
              </a:solidFill>
              <a:latin typeface="Calibri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5504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Рисунок 34"/>
          <p:cNvPicPr/>
          <p:nvPr/>
        </p:nvPicPr>
        <p:blipFill rotWithShape="1">
          <a:blip r:embed="rId3"/>
          <a:srcRect t="11035" r="47759" b="23311"/>
          <a:stretch/>
        </p:blipFill>
        <p:spPr bwMode="auto">
          <a:xfrm>
            <a:off x="1436415" y="1297335"/>
            <a:ext cx="6264696" cy="442863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/>
          <p:cNvSpPr/>
          <p:nvPr/>
        </p:nvSpPr>
        <p:spPr>
          <a:xfrm>
            <a:off x="1711363" y="603395"/>
            <a:ext cx="5725320" cy="377333"/>
          </a:xfrm>
          <a:prstGeom prst="rect">
            <a:avLst/>
          </a:prstGeom>
        </p:spPr>
        <p:txBody>
          <a:bodyPr wrap="none" lIns="38403" tIns="19202" rIns="38403" bIns="19202">
            <a:spAutoFit/>
          </a:bodyPr>
          <a:lstStyle/>
          <a:p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П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ереход 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к списковой форме плана закупок</a:t>
            </a:r>
          </a:p>
        </p:txBody>
      </p:sp>
      <p:grpSp>
        <p:nvGrpSpPr>
          <p:cNvPr id="5" name="Group 4"/>
          <p:cNvGrpSpPr/>
          <p:nvPr/>
        </p:nvGrpSpPr>
        <p:grpSpPr>
          <a:xfrm flipV="1">
            <a:off x="3900986" y="1155586"/>
            <a:ext cx="1346072" cy="69870"/>
            <a:chOff x="11238286" y="6370260"/>
            <a:chExt cx="12007569" cy="152400"/>
          </a:xfrm>
        </p:grpSpPr>
        <p:grpSp>
          <p:nvGrpSpPr>
            <p:cNvPr id="6" name="Group 5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8" name="Rectangle 42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" name="Rectangle 43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" name="Rectangle 44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45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7" name="Rectangle 41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-3100" y="0"/>
            <a:ext cx="9154244" cy="62186"/>
            <a:chOff x="11238286" y="6370260"/>
            <a:chExt cx="12007569" cy="152400"/>
          </a:xfrm>
        </p:grpSpPr>
        <p:grpSp>
          <p:nvGrpSpPr>
            <p:cNvPr id="14" name="Group 13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5" name="Rectangle 14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65" name="Picture 2" descr="U:\Бирюков\ГЕРБ КАЗНАЧЕЙСТВА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48" y="80628"/>
            <a:ext cx="35678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8" name="Прямая соединительная линия 167"/>
          <p:cNvCxnSpPr/>
          <p:nvPr/>
        </p:nvCxnSpPr>
        <p:spPr bwMode="auto">
          <a:xfrm>
            <a:off x="-3100" y="434106"/>
            <a:ext cx="9154244" cy="0"/>
          </a:xfrm>
          <a:prstGeom prst="line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254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6948264" y="6453336"/>
            <a:ext cx="2133600" cy="365125"/>
          </a:xfrm>
        </p:spPr>
        <p:txBody>
          <a:bodyPr/>
          <a:lstStyle/>
          <a:p>
            <a:fld id="{C0EB37D2-4202-4A90-8246-13FB6654ACC2}" type="slidenum">
              <a:rPr lang="ru-RU" smtClean="0"/>
              <a:pPr/>
              <a:t>23</a:t>
            </a:fld>
            <a:endParaRPr lang="ru-RU" dirty="0"/>
          </a:p>
        </p:txBody>
      </p:sp>
      <p:sp>
        <p:nvSpPr>
          <p:cNvPr id="26" name="Rectangle 103"/>
          <p:cNvSpPr/>
          <p:nvPr/>
        </p:nvSpPr>
        <p:spPr bwMode="auto">
          <a:xfrm>
            <a:off x="617946" y="5809255"/>
            <a:ext cx="8346542" cy="716089"/>
          </a:xfrm>
          <a:prstGeom prst="rect">
            <a:avLst/>
          </a:prstGeom>
          <a:solidFill>
            <a:srgbClr val="86269B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27" name="Oval 153"/>
          <p:cNvSpPr/>
          <p:nvPr/>
        </p:nvSpPr>
        <p:spPr bwMode="auto">
          <a:xfrm>
            <a:off x="179513" y="5809255"/>
            <a:ext cx="732812" cy="699221"/>
          </a:xfrm>
          <a:prstGeom prst="ellipse">
            <a:avLst/>
          </a:prstGeom>
          <a:solidFill>
            <a:srgbClr val="86269B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>!</a:t>
            </a:r>
            <a:endParaRPr lang="id-ID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137132" y="5824965"/>
            <a:ext cx="7781056" cy="685110"/>
          </a:xfrm>
          <a:prstGeom prst="rect">
            <a:avLst/>
          </a:prstGeom>
        </p:spPr>
        <p:txBody>
          <a:bodyPr wrap="square" lIns="38403" tIns="19202" rIns="38403" bIns="19202">
            <a:spAutoFit/>
          </a:bodyPr>
          <a:lstStyle/>
          <a:p>
            <a:pPr algn="l"/>
            <a:r>
              <a:rPr lang="ru-RU" sz="1400" dirty="0" smtClean="0">
                <a:solidFill>
                  <a:schemeClr val="bg1"/>
                </a:solidFill>
              </a:rPr>
              <a:t>Переход </a:t>
            </a:r>
            <a:r>
              <a:rPr lang="ru-RU" sz="1400" dirty="0">
                <a:solidFill>
                  <a:schemeClr val="bg1"/>
                </a:solidFill>
              </a:rPr>
              <a:t>к списковой форме позиций плана закупок осуществляется </a:t>
            </a:r>
            <a:r>
              <a:rPr lang="ru-RU" sz="1400" dirty="0" smtClean="0">
                <a:solidFill>
                  <a:schemeClr val="bg1"/>
                </a:solidFill>
              </a:rPr>
              <a:t>через</a:t>
            </a:r>
            <a:br>
              <a:rPr lang="ru-RU" sz="1400" dirty="0" smtClean="0">
                <a:solidFill>
                  <a:schemeClr val="bg1"/>
                </a:solidFill>
              </a:rPr>
            </a:br>
            <a:r>
              <a:rPr lang="ru-RU" sz="1400" dirty="0" smtClean="0">
                <a:solidFill>
                  <a:schemeClr val="bg1"/>
                </a:solidFill>
              </a:rPr>
              <a:t>пункт </a:t>
            </a:r>
            <a:r>
              <a:rPr lang="ru-RU" sz="1400" dirty="0">
                <a:solidFill>
                  <a:schemeClr val="bg1"/>
                </a:solidFill>
              </a:rPr>
              <a:t>меню «Управление закупками</a:t>
            </a:r>
            <a:r>
              <a:rPr lang="ru-RU" sz="1400" dirty="0" smtClean="0">
                <a:solidFill>
                  <a:schemeClr val="bg1"/>
                </a:solidFill>
              </a:rPr>
              <a:t>», вкладка </a:t>
            </a:r>
            <a:r>
              <a:rPr lang="ru-RU" sz="1400" dirty="0">
                <a:solidFill>
                  <a:schemeClr val="bg1"/>
                </a:solidFill>
              </a:rPr>
              <a:t>«Формуляры» - «Планирование</a:t>
            </a:r>
            <a:r>
              <a:rPr lang="ru-RU" sz="1400" dirty="0" smtClean="0">
                <a:solidFill>
                  <a:schemeClr val="bg1"/>
                </a:solidFill>
              </a:rPr>
              <a:t>»</a:t>
            </a:r>
            <a:br>
              <a:rPr lang="ru-RU" sz="1400" dirty="0" smtClean="0">
                <a:solidFill>
                  <a:schemeClr val="bg1"/>
                </a:solidFill>
              </a:rPr>
            </a:br>
            <a:r>
              <a:rPr lang="ru-RU" sz="1400" dirty="0" smtClean="0">
                <a:solidFill>
                  <a:schemeClr val="bg1"/>
                </a:solidFill>
              </a:rPr>
              <a:t>- </a:t>
            </a:r>
            <a:r>
              <a:rPr lang="ru-RU" sz="1400" dirty="0">
                <a:solidFill>
                  <a:schemeClr val="bg1"/>
                </a:solidFill>
              </a:rPr>
              <a:t>«План закупок» </a:t>
            </a:r>
            <a:r>
              <a:rPr lang="ru-RU" sz="1400" dirty="0" smtClean="0">
                <a:solidFill>
                  <a:schemeClr val="bg1"/>
                </a:solidFill>
              </a:rPr>
              <a:t>- «</a:t>
            </a:r>
            <a:r>
              <a:rPr lang="ru-RU" sz="1400" dirty="0">
                <a:solidFill>
                  <a:schemeClr val="bg1"/>
                </a:solidFill>
              </a:rPr>
              <a:t>План закупок</a:t>
            </a:r>
            <a:r>
              <a:rPr lang="ru-RU" sz="1400" dirty="0" smtClean="0">
                <a:solidFill>
                  <a:schemeClr val="bg1"/>
                </a:solidFill>
              </a:rPr>
              <a:t>»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112965" y="2276872"/>
            <a:ext cx="1179115" cy="216024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3334035" y="2879415"/>
            <a:ext cx="970771" cy="144016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3218617" y="2622173"/>
            <a:ext cx="936105" cy="144016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1437556" y="2843411"/>
            <a:ext cx="1296143" cy="216024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3500886" y="3259584"/>
            <a:ext cx="774693" cy="144016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607785" y="108046"/>
            <a:ext cx="8428368" cy="238834"/>
          </a:xfrm>
          <a:prstGeom prst="rect">
            <a:avLst/>
          </a:prstGeom>
          <a:noFill/>
          <a:ln w="25400">
            <a:noFill/>
          </a:ln>
        </p:spPr>
        <p:txBody>
          <a:bodyPr wrap="none" lIns="38403" tIns="19202" rIns="38403" bIns="19202" rtlCol="0">
            <a:spAutoFit/>
          </a:bodyPr>
          <a:lstStyle/>
          <a:p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Федеральное казначейство                                                                              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                                                                     </a:t>
            </a:r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roskazna.ru</a:t>
            </a:r>
            <a:endParaRPr lang="id-ID" sz="1300" spc="-63" dirty="0">
              <a:solidFill>
                <a:schemeClr val="accent1">
                  <a:lumMod val="75000"/>
                  <a:lumOff val="25000"/>
                </a:schemeClr>
              </a:solidFill>
              <a:latin typeface="Calibri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1218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Рисунок 30"/>
          <p:cNvPicPr/>
          <p:nvPr/>
        </p:nvPicPr>
        <p:blipFill rotWithShape="1">
          <a:blip r:embed="rId3"/>
          <a:srcRect l="-1" t="10344" r="41036" b="12183"/>
          <a:stretch/>
        </p:blipFill>
        <p:spPr bwMode="auto">
          <a:xfrm>
            <a:off x="1278682" y="1305192"/>
            <a:ext cx="6577222" cy="452311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/>
          <p:cNvSpPr/>
          <p:nvPr/>
        </p:nvSpPr>
        <p:spPr>
          <a:xfrm>
            <a:off x="2585191" y="603395"/>
            <a:ext cx="3977662" cy="377333"/>
          </a:xfrm>
          <a:prstGeom prst="rect">
            <a:avLst/>
          </a:prstGeom>
        </p:spPr>
        <p:txBody>
          <a:bodyPr wrap="none" lIns="38403" tIns="19202" rIns="38403" bIns="19202">
            <a:spAutoFit/>
          </a:bodyPr>
          <a:lstStyle/>
          <a:p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Формирование 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плана закупок</a:t>
            </a:r>
          </a:p>
        </p:txBody>
      </p:sp>
      <p:grpSp>
        <p:nvGrpSpPr>
          <p:cNvPr id="5" name="Group 4"/>
          <p:cNvGrpSpPr/>
          <p:nvPr/>
        </p:nvGrpSpPr>
        <p:grpSpPr>
          <a:xfrm flipV="1">
            <a:off x="3900986" y="1155586"/>
            <a:ext cx="1346072" cy="69870"/>
            <a:chOff x="11238286" y="6370260"/>
            <a:chExt cx="12007569" cy="152400"/>
          </a:xfrm>
        </p:grpSpPr>
        <p:grpSp>
          <p:nvGrpSpPr>
            <p:cNvPr id="6" name="Group 5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8" name="Rectangle 42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" name="Rectangle 43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" name="Rectangle 44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45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7" name="Rectangle 41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-3100" y="0"/>
            <a:ext cx="9154244" cy="62186"/>
            <a:chOff x="11238286" y="6370260"/>
            <a:chExt cx="12007569" cy="152400"/>
          </a:xfrm>
        </p:grpSpPr>
        <p:grpSp>
          <p:nvGrpSpPr>
            <p:cNvPr id="14" name="Group 13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5" name="Rectangle 14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65" name="Picture 2" descr="U:\Бирюков\ГЕРБ КАЗНАЧЕЙСТВА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48" y="80628"/>
            <a:ext cx="35678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8" name="Прямая соединительная линия 167"/>
          <p:cNvCxnSpPr/>
          <p:nvPr/>
        </p:nvCxnSpPr>
        <p:spPr bwMode="auto">
          <a:xfrm>
            <a:off x="-3100" y="434106"/>
            <a:ext cx="9154244" cy="0"/>
          </a:xfrm>
          <a:prstGeom prst="line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254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6948264" y="6453336"/>
            <a:ext cx="2133600" cy="365125"/>
          </a:xfrm>
        </p:spPr>
        <p:txBody>
          <a:bodyPr/>
          <a:lstStyle/>
          <a:p>
            <a:fld id="{C0EB37D2-4202-4A90-8246-13FB6654ACC2}" type="slidenum">
              <a:rPr lang="ru-RU" smtClean="0"/>
              <a:pPr/>
              <a:t>24</a:t>
            </a:fld>
            <a:endParaRPr lang="ru-RU" dirty="0"/>
          </a:p>
        </p:txBody>
      </p:sp>
      <p:sp>
        <p:nvSpPr>
          <p:cNvPr id="26" name="Rectangle 103"/>
          <p:cNvSpPr/>
          <p:nvPr/>
        </p:nvSpPr>
        <p:spPr bwMode="auto">
          <a:xfrm>
            <a:off x="617946" y="5886598"/>
            <a:ext cx="8346542" cy="567065"/>
          </a:xfrm>
          <a:prstGeom prst="rect">
            <a:avLst/>
          </a:prstGeom>
          <a:solidFill>
            <a:srgbClr val="FE960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27" name="Oval 153"/>
          <p:cNvSpPr/>
          <p:nvPr/>
        </p:nvSpPr>
        <p:spPr bwMode="auto">
          <a:xfrm>
            <a:off x="179512" y="5877272"/>
            <a:ext cx="612000" cy="612000"/>
          </a:xfrm>
          <a:prstGeom prst="ellipse">
            <a:avLst/>
          </a:prstGeom>
          <a:solidFill>
            <a:srgbClr val="FE9601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Calibri" pitchFamily="34" charset="0"/>
              </a:rPr>
              <a:t>!</a:t>
            </a:r>
            <a:endParaRPr lang="id-ID" sz="20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183432" y="5932526"/>
            <a:ext cx="7781056" cy="469666"/>
          </a:xfrm>
          <a:prstGeom prst="rect">
            <a:avLst/>
          </a:prstGeom>
        </p:spPr>
        <p:txBody>
          <a:bodyPr wrap="square" lIns="38403" tIns="19202" rIns="38403" bIns="19202">
            <a:spAutoFit/>
          </a:bodyPr>
          <a:lstStyle/>
          <a:p>
            <a:pPr algn="l"/>
            <a:r>
              <a:rPr lang="ru-RU" sz="1400" dirty="0" smtClean="0">
                <a:solidFill>
                  <a:schemeClr val="bg1"/>
                </a:solidFill>
              </a:rPr>
              <a:t>После </a:t>
            </a:r>
            <a:r>
              <a:rPr lang="ru-RU" sz="1400" dirty="0">
                <a:solidFill>
                  <a:schemeClr val="bg1"/>
                </a:solidFill>
              </a:rPr>
              <a:t>перехода в списковую форму плана закупок необходимо нажать на кнопку «Создать». Откроется форма плана закупок, часть </a:t>
            </a:r>
            <a:r>
              <a:rPr lang="ru-RU" sz="1400" dirty="0" smtClean="0">
                <a:solidFill>
                  <a:schemeClr val="bg1"/>
                </a:solidFill>
              </a:rPr>
              <a:t>полей в </a:t>
            </a:r>
            <a:r>
              <a:rPr lang="ru-RU" sz="1400" dirty="0">
                <a:solidFill>
                  <a:schemeClr val="bg1"/>
                </a:solidFill>
              </a:rPr>
              <a:t>которой уже будет </a:t>
            </a:r>
            <a:r>
              <a:rPr lang="ru-RU" sz="1400" dirty="0" err="1" smtClean="0">
                <a:solidFill>
                  <a:schemeClr val="bg1"/>
                </a:solidFill>
              </a:rPr>
              <a:t>предзаполнена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475656" y="2593479"/>
            <a:ext cx="864096" cy="216024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1475656" y="2852936"/>
            <a:ext cx="6120680" cy="1944216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607785" y="108046"/>
            <a:ext cx="8428368" cy="238834"/>
          </a:xfrm>
          <a:prstGeom prst="rect">
            <a:avLst/>
          </a:prstGeom>
          <a:noFill/>
          <a:ln w="25400">
            <a:noFill/>
          </a:ln>
        </p:spPr>
        <p:txBody>
          <a:bodyPr wrap="none" lIns="38403" tIns="19202" rIns="38403" bIns="19202" rtlCol="0">
            <a:spAutoFit/>
          </a:bodyPr>
          <a:lstStyle/>
          <a:p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Федеральное казначейство                                                                              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                                                                     </a:t>
            </a:r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roskazna.ru</a:t>
            </a:r>
            <a:endParaRPr lang="id-ID" sz="1300" spc="-63" dirty="0">
              <a:solidFill>
                <a:schemeClr val="accent1">
                  <a:lumMod val="75000"/>
                  <a:lumOff val="25000"/>
                </a:schemeClr>
              </a:solidFill>
              <a:latin typeface="Calibri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0158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Рисунок 59"/>
          <p:cNvPicPr/>
          <p:nvPr/>
        </p:nvPicPr>
        <p:blipFill rotWithShape="1">
          <a:blip r:embed="rId4"/>
          <a:srcRect t="10575" r="1336" b="32873"/>
          <a:stretch/>
        </p:blipFill>
        <p:spPr bwMode="auto">
          <a:xfrm>
            <a:off x="101893" y="1340768"/>
            <a:ext cx="8934603" cy="28803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9" name="Рисунок 58"/>
          <p:cNvPicPr/>
          <p:nvPr/>
        </p:nvPicPr>
        <p:blipFill rotWithShape="1">
          <a:blip r:embed="rId5"/>
          <a:srcRect l="42194" t="36022" r="24691" b="34163"/>
          <a:stretch/>
        </p:blipFill>
        <p:spPr bwMode="auto">
          <a:xfrm>
            <a:off x="4304807" y="2877754"/>
            <a:ext cx="2464435" cy="12477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/>
          <p:cNvSpPr/>
          <p:nvPr/>
        </p:nvSpPr>
        <p:spPr>
          <a:xfrm>
            <a:off x="1193913" y="603395"/>
            <a:ext cx="6760218" cy="377333"/>
          </a:xfrm>
          <a:prstGeom prst="rect">
            <a:avLst/>
          </a:prstGeom>
        </p:spPr>
        <p:txBody>
          <a:bodyPr wrap="none" lIns="38403" tIns="19202" rIns="38403" bIns="19202">
            <a:spAutoFit/>
          </a:bodyPr>
          <a:lstStyle/>
          <a:p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Добавление в план закупок позиций плана закупок</a:t>
            </a:r>
            <a:endParaRPr lang="ru-RU" sz="2200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 flipV="1">
            <a:off x="3900986" y="1155586"/>
            <a:ext cx="1346072" cy="69870"/>
            <a:chOff x="11238286" y="6370260"/>
            <a:chExt cx="12007569" cy="152400"/>
          </a:xfrm>
        </p:grpSpPr>
        <p:grpSp>
          <p:nvGrpSpPr>
            <p:cNvPr id="6" name="Group 5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8" name="Rectangle 42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" name="Rectangle 43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" name="Rectangle 44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45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7" name="Rectangle 41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-3100" y="0"/>
            <a:ext cx="9154244" cy="62186"/>
            <a:chOff x="11238286" y="6370260"/>
            <a:chExt cx="12007569" cy="152400"/>
          </a:xfrm>
        </p:grpSpPr>
        <p:grpSp>
          <p:nvGrpSpPr>
            <p:cNvPr id="14" name="Group 13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5" name="Rectangle 14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65" name="Picture 2" descr="U:\Бирюков\ГЕРБ КАЗНАЧЕЙСТВА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48" y="80628"/>
            <a:ext cx="35678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8" name="Прямая соединительная линия 167"/>
          <p:cNvCxnSpPr/>
          <p:nvPr/>
        </p:nvCxnSpPr>
        <p:spPr bwMode="auto">
          <a:xfrm>
            <a:off x="-3100" y="434106"/>
            <a:ext cx="9154244" cy="0"/>
          </a:xfrm>
          <a:prstGeom prst="line">
            <a:avLst/>
          </a:prstGeom>
          <a:blipFill dpi="0" rotWithShape="0">
            <a:blip r:embed="rId7"/>
            <a:srcRect/>
            <a:tile tx="0" ty="0" sx="100000" sy="100000" flip="none" algn="tl"/>
          </a:blipFill>
          <a:ln w="254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6948264" y="6453336"/>
            <a:ext cx="2133600" cy="365125"/>
          </a:xfrm>
        </p:spPr>
        <p:txBody>
          <a:bodyPr/>
          <a:lstStyle/>
          <a:p>
            <a:fld id="{C0EB37D2-4202-4A90-8246-13FB6654ACC2}" type="slidenum">
              <a:rPr lang="ru-RU" smtClean="0"/>
              <a:pPr/>
              <a:t>25</a:t>
            </a:fld>
            <a:endParaRPr lang="ru-RU" dirty="0"/>
          </a:p>
        </p:txBody>
      </p:sp>
      <p:sp>
        <p:nvSpPr>
          <p:cNvPr id="31" name="Rectangle 103"/>
          <p:cNvSpPr/>
          <p:nvPr/>
        </p:nvSpPr>
        <p:spPr bwMode="auto">
          <a:xfrm>
            <a:off x="568860" y="4923361"/>
            <a:ext cx="8250909" cy="440463"/>
          </a:xfrm>
          <a:prstGeom prst="rect">
            <a:avLst/>
          </a:prstGeom>
          <a:solidFill>
            <a:srgbClr val="CC006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32" name="Oval 153"/>
          <p:cNvSpPr/>
          <p:nvPr/>
        </p:nvSpPr>
        <p:spPr bwMode="auto">
          <a:xfrm>
            <a:off x="190548" y="4885521"/>
            <a:ext cx="504000" cy="504000"/>
          </a:xfrm>
          <a:prstGeom prst="ellipse">
            <a:avLst/>
          </a:prstGeom>
          <a:solidFill>
            <a:srgbClr val="CC0063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d-ID" sz="1500" dirty="0">
              <a:latin typeface="Calibri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98294" y="4977920"/>
            <a:ext cx="2888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Calibri" pitchFamily="34" charset="0"/>
              </a:rPr>
              <a:t>2</a:t>
            </a:r>
            <a:endParaRPr lang="id-ID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830721" y="4909704"/>
            <a:ext cx="79131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200" dirty="0" smtClean="0">
                <a:solidFill>
                  <a:schemeClr val="bg1"/>
                </a:solidFill>
              </a:rPr>
              <a:t>Во </a:t>
            </a:r>
            <a:r>
              <a:rPr lang="ru-RU" sz="1200" dirty="0">
                <a:solidFill>
                  <a:schemeClr val="bg1"/>
                </a:solidFill>
              </a:rPr>
              <a:t>всплывающем окне необходимо произвести выбор необходимых позиций плана </a:t>
            </a:r>
            <a:r>
              <a:rPr lang="ru-RU" sz="1200" dirty="0" smtClean="0">
                <a:solidFill>
                  <a:schemeClr val="bg1"/>
                </a:solidFill>
              </a:rPr>
              <a:t>закупок</a:t>
            </a:r>
            <a:br>
              <a:rPr lang="ru-RU" sz="1200" dirty="0" smtClean="0">
                <a:solidFill>
                  <a:schemeClr val="bg1"/>
                </a:solidFill>
              </a:rPr>
            </a:br>
            <a:r>
              <a:rPr lang="ru-RU" sz="1200" dirty="0" smtClean="0">
                <a:solidFill>
                  <a:schemeClr val="bg1"/>
                </a:solidFill>
              </a:rPr>
              <a:t>и </a:t>
            </a:r>
            <a:r>
              <a:rPr lang="ru-RU" sz="1200" dirty="0">
                <a:solidFill>
                  <a:schemeClr val="bg1"/>
                </a:solidFill>
              </a:rPr>
              <a:t>нажать </a:t>
            </a:r>
            <a:r>
              <a:rPr lang="ru-RU" sz="1200" dirty="0" smtClean="0">
                <a:solidFill>
                  <a:schemeClr val="bg1"/>
                </a:solidFill>
              </a:rPr>
              <a:t>кнопку «</a:t>
            </a:r>
            <a:r>
              <a:rPr lang="ru-RU" sz="1200" dirty="0">
                <a:solidFill>
                  <a:schemeClr val="bg1"/>
                </a:solidFill>
              </a:rPr>
              <a:t>ОК</a:t>
            </a:r>
            <a:r>
              <a:rPr lang="ru-RU" sz="1200" dirty="0" smtClean="0">
                <a:solidFill>
                  <a:schemeClr val="bg1"/>
                </a:solidFill>
              </a:rPr>
              <a:t>»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35" name="Rectangle 103"/>
          <p:cNvSpPr/>
          <p:nvPr/>
        </p:nvSpPr>
        <p:spPr bwMode="auto">
          <a:xfrm>
            <a:off x="603938" y="5457013"/>
            <a:ext cx="8214213" cy="468000"/>
          </a:xfrm>
          <a:prstGeom prst="rect">
            <a:avLst/>
          </a:prstGeom>
          <a:solidFill>
            <a:srgbClr val="86269B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36" name="Oval 153"/>
          <p:cNvSpPr/>
          <p:nvPr/>
        </p:nvSpPr>
        <p:spPr bwMode="auto">
          <a:xfrm>
            <a:off x="190411" y="5426794"/>
            <a:ext cx="504000" cy="504000"/>
          </a:xfrm>
          <a:prstGeom prst="ellipse">
            <a:avLst/>
          </a:prstGeom>
          <a:solidFill>
            <a:srgbClr val="86269B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d-ID" sz="1500" dirty="0">
              <a:latin typeface="Calibri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805122" y="5429144"/>
            <a:ext cx="76507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200" dirty="0" smtClean="0">
                <a:solidFill>
                  <a:schemeClr val="bg1"/>
                </a:solidFill>
              </a:rPr>
              <a:t>При </a:t>
            </a:r>
            <a:r>
              <a:rPr lang="ru-RU" sz="1200" dirty="0">
                <a:solidFill>
                  <a:schemeClr val="bg1"/>
                </a:solidFill>
              </a:rPr>
              <a:t>необходимости возможно исключить позиции плана закупок из плана </a:t>
            </a:r>
            <a:r>
              <a:rPr lang="ru-RU" sz="1200" dirty="0" smtClean="0">
                <a:solidFill>
                  <a:schemeClr val="bg1"/>
                </a:solidFill>
              </a:rPr>
              <a:t>закупок,</a:t>
            </a:r>
            <a:br>
              <a:rPr lang="ru-RU" sz="1200" dirty="0" smtClean="0">
                <a:solidFill>
                  <a:schemeClr val="bg1"/>
                </a:solidFill>
              </a:rPr>
            </a:br>
            <a:r>
              <a:rPr lang="ru-RU" sz="1200" dirty="0" smtClean="0">
                <a:solidFill>
                  <a:schemeClr val="bg1"/>
                </a:solidFill>
              </a:rPr>
              <a:t>нажав </a:t>
            </a:r>
            <a:r>
              <a:rPr lang="ru-RU" sz="1200" dirty="0">
                <a:solidFill>
                  <a:schemeClr val="bg1"/>
                </a:solidFill>
              </a:rPr>
              <a:t>на </a:t>
            </a:r>
            <a:r>
              <a:rPr lang="ru-RU" sz="1200" dirty="0" smtClean="0">
                <a:solidFill>
                  <a:schemeClr val="bg1"/>
                </a:solidFill>
              </a:rPr>
              <a:t>кнопку «</a:t>
            </a:r>
            <a:r>
              <a:rPr lang="ru-RU" sz="1200" dirty="0">
                <a:solidFill>
                  <a:schemeClr val="bg1"/>
                </a:solidFill>
              </a:rPr>
              <a:t>Исключить позиции плана закупок</a:t>
            </a:r>
            <a:r>
              <a:rPr lang="ru-RU" sz="1200" dirty="0" smtClean="0">
                <a:solidFill>
                  <a:schemeClr val="bg1"/>
                </a:solidFill>
              </a:rPr>
              <a:t>»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38" name="Rectangle 103"/>
          <p:cNvSpPr/>
          <p:nvPr/>
        </p:nvSpPr>
        <p:spPr bwMode="auto">
          <a:xfrm>
            <a:off x="604067" y="6006899"/>
            <a:ext cx="8214078" cy="440463"/>
          </a:xfrm>
          <a:prstGeom prst="rect">
            <a:avLst/>
          </a:prstGeom>
          <a:solidFill>
            <a:srgbClr val="00B0F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39" name="Oval 153"/>
          <p:cNvSpPr/>
          <p:nvPr/>
        </p:nvSpPr>
        <p:spPr bwMode="auto">
          <a:xfrm>
            <a:off x="190540" y="5969059"/>
            <a:ext cx="504000" cy="504000"/>
          </a:xfrm>
          <a:prstGeom prst="ellipse">
            <a:avLst/>
          </a:prstGeom>
          <a:solidFill>
            <a:srgbClr val="00B0F0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d-ID" sz="1500" dirty="0">
              <a:latin typeface="Calibri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805123" y="6095799"/>
            <a:ext cx="808735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200" dirty="0" smtClean="0">
                <a:solidFill>
                  <a:schemeClr val="bg1"/>
                </a:solidFill>
              </a:rPr>
              <a:t>Для </a:t>
            </a:r>
            <a:r>
              <a:rPr lang="ru-RU" sz="1200" dirty="0">
                <a:solidFill>
                  <a:schemeClr val="bg1"/>
                </a:solidFill>
              </a:rPr>
              <a:t>включения в план закупок </a:t>
            </a:r>
            <a:r>
              <a:rPr lang="ru-RU" sz="1200" dirty="0" smtClean="0">
                <a:solidFill>
                  <a:schemeClr val="bg1"/>
                </a:solidFill>
              </a:rPr>
              <a:t>необходимо чтобы позиции </a:t>
            </a:r>
            <a:r>
              <a:rPr lang="ru-RU" sz="1200" dirty="0">
                <a:solidFill>
                  <a:schemeClr val="bg1"/>
                </a:solidFill>
              </a:rPr>
              <a:t>плана закупок </a:t>
            </a:r>
            <a:r>
              <a:rPr lang="ru-RU" sz="1200" dirty="0" smtClean="0">
                <a:solidFill>
                  <a:schemeClr val="bg1"/>
                </a:solidFill>
              </a:rPr>
              <a:t>находились в </a:t>
            </a:r>
            <a:r>
              <a:rPr lang="ru-RU" sz="1200" dirty="0">
                <a:solidFill>
                  <a:schemeClr val="bg1"/>
                </a:solidFill>
              </a:rPr>
              <a:t>статусе «Утверждено</a:t>
            </a:r>
            <a:r>
              <a:rPr lang="ru-RU" sz="1200" dirty="0" smtClean="0">
                <a:solidFill>
                  <a:schemeClr val="bg1"/>
                </a:solidFill>
              </a:rPr>
              <a:t>» 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41" name="Rectangle 103"/>
          <p:cNvSpPr/>
          <p:nvPr/>
        </p:nvSpPr>
        <p:spPr bwMode="auto">
          <a:xfrm>
            <a:off x="553632" y="4369387"/>
            <a:ext cx="8266840" cy="468000"/>
          </a:xfrm>
          <a:prstGeom prst="rect">
            <a:avLst/>
          </a:prstGeom>
          <a:solidFill>
            <a:srgbClr val="FE960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42" name="Oval 153"/>
          <p:cNvSpPr/>
          <p:nvPr/>
        </p:nvSpPr>
        <p:spPr bwMode="auto">
          <a:xfrm>
            <a:off x="175320" y="4331548"/>
            <a:ext cx="504000" cy="504000"/>
          </a:xfrm>
          <a:prstGeom prst="ellipse">
            <a:avLst/>
          </a:prstGeom>
          <a:solidFill>
            <a:srgbClr val="FE9601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d-ID" sz="1500" dirty="0">
              <a:latin typeface="Calibri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74188" y="4406191"/>
            <a:ext cx="2888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Calibri" pitchFamily="34" charset="0"/>
              </a:rPr>
              <a:t>1</a:t>
            </a:r>
            <a:endParaRPr lang="id-ID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792129" y="4358182"/>
            <a:ext cx="79499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200" dirty="0" smtClean="0">
                <a:solidFill>
                  <a:schemeClr val="bg1"/>
                </a:solidFill>
              </a:rPr>
              <a:t>В </a:t>
            </a:r>
            <a:r>
              <a:rPr lang="ru-RU" sz="1200" dirty="0">
                <a:solidFill>
                  <a:schemeClr val="bg1"/>
                </a:solidFill>
              </a:rPr>
              <a:t>план закупок должна быть добавлена хотя бы одна позиция плана закупок, для этого </a:t>
            </a:r>
            <a:r>
              <a:rPr lang="ru-RU" sz="1200" dirty="0" smtClean="0">
                <a:solidFill>
                  <a:schemeClr val="bg1"/>
                </a:solidFill>
              </a:rPr>
              <a:t>необходимо</a:t>
            </a:r>
            <a:br>
              <a:rPr lang="ru-RU" sz="1200" dirty="0" smtClean="0">
                <a:solidFill>
                  <a:schemeClr val="bg1"/>
                </a:solidFill>
              </a:rPr>
            </a:br>
            <a:r>
              <a:rPr lang="ru-RU" sz="1200" dirty="0" smtClean="0">
                <a:solidFill>
                  <a:schemeClr val="bg1"/>
                </a:solidFill>
              </a:rPr>
              <a:t>перейти </a:t>
            </a:r>
            <a:r>
              <a:rPr lang="ru-RU" sz="1200" dirty="0">
                <a:solidFill>
                  <a:schemeClr val="bg1"/>
                </a:solidFill>
              </a:rPr>
              <a:t>на вкладку  «Позиции плана закупок» и нажать кнопку </a:t>
            </a:r>
            <a:r>
              <a:rPr lang="ru-RU" sz="1200" dirty="0" smtClean="0">
                <a:solidFill>
                  <a:schemeClr val="bg1"/>
                </a:solidFill>
              </a:rPr>
              <a:t>«</a:t>
            </a:r>
            <a:r>
              <a:rPr lang="ru-RU" sz="1200" dirty="0">
                <a:solidFill>
                  <a:schemeClr val="bg1"/>
                </a:solidFill>
              </a:rPr>
              <a:t>Включить позицию плана закупок</a:t>
            </a:r>
            <a:r>
              <a:rPr lang="ru-RU" sz="1200" dirty="0" smtClean="0">
                <a:solidFill>
                  <a:schemeClr val="bg1"/>
                </a:solidFill>
              </a:rPr>
              <a:t>»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07172" y="5505631"/>
            <a:ext cx="2888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Calibri" pitchFamily="34" charset="0"/>
              </a:rPr>
              <a:t>3</a:t>
            </a:r>
            <a:endParaRPr lang="id-ID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09943" y="6052580"/>
            <a:ext cx="2519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Calibri" pitchFamily="34" charset="0"/>
              </a:rPr>
              <a:t>!</a:t>
            </a:r>
            <a:endParaRPr lang="id-ID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8" name="Rectangle 103"/>
          <p:cNvSpPr/>
          <p:nvPr/>
        </p:nvSpPr>
        <p:spPr bwMode="auto">
          <a:xfrm rot="5400000">
            <a:off x="8152447" y="4369114"/>
            <a:ext cx="408732" cy="451231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rgbClr val="E1860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pic>
        <p:nvPicPr>
          <p:cNvPr id="47" name="Рисунок 46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177699" y="4425620"/>
            <a:ext cx="358227" cy="338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Группа 11"/>
          <p:cNvGrpSpPr/>
          <p:nvPr/>
        </p:nvGrpSpPr>
        <p:grpSpPr>
          <a:xfrm>
            <a:off x="8148661" y="5483206"/>
            <a:ext cx="451231" cy="408732"/>
            <a:chOff x="10404647" y="5209777"/>
            <a:chExt cx="451231" cy="408732"/>
          </a:xfrm>
        </p:grpSpPr>
        <p:sp>
          <p:nvSpPr>
            <p:cNvPr id="50" name="Rectangle 103"/>
            <p:cNvSpPr/>
            <p:nvPr/>
          </p:nvSpPr>
          <p:spPr bwMode="auto">
            <a:xfrm rot="5400000">
              <a:off x="10425897" y="5188527"/>
              <a:ext cx="408732" cy="451231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solidFill>
                <a:srgbClr val="671D7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384048"/>
              <a:endParaRPr lang="id-ID">
                <a:latin typeface="Calibri" pitchFamily="34" charset="0"/>
              </a:endParaRPr>
            </a:p>
          </p:txBody>
        </p:sp>
        <p:graphicFrame>
          <p:nvGraphicFramePr>
            <p:cNvPr id="3" name="Объект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01935435"/>
                </p:ext>
              </p:extLst>
            </p:nvPr>
          </p:nvGraphicFramePr>
          <p:xfrm>
            <a:off x="10442747" y="5238095"/>
            <a:ext cx="371475" cy="371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38" r:id="rId9" imgW="409508" imgH="400010" progId="Visio.Drawing.11">
                    <p:embed/>
                  </p:oleObj>
                </mc:Choice>
                <mc:Fallback>
                  <p:oleObj r:id="rId9" imgW="409508" imgH="400010" progId="Visio.Drawing.11">
                    <p:embed/>
                    <p:pic>
                      <p:nvPicPr>
                        <p:cNvPr id="0" name="Object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442747" y="5238095"/>
                          <a:ext cx="371475" cy="3714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1" name="Прямоугольник 50"/>
          <p:cNvSpPr/>
          <p:nvPr/>
        </p:nvSpPr>
        <p:spPr>
          <a:xfrm>
            <a:off x="897049" y="2454796"/>
            <a:ext cx="902125" cy="187561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6175226" y="3900288"/>
            <a:ext cx="325350" cy="2482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3" name="Номер слайда 22"/>
          <p:cNvSpPr txBox="1">
            <a:spLocks/>
          </p:cNvSpPr>
          <p:nvPr/>
        </p:nvSpPr>
        <p:spPr>
          <a:xfrm>
            <a:off x="5921102" y="3885430"/>
            <a:ext cx="216024" cy="288033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1pPr>
            <a:lvl2pPr marL="19201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2pPr>
            <a:lvl3pPr marL="38403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3pPr>
            <a:lvl4pPr marL="57604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4pPr>
            <a:lvl5pPr marL="76806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5pPr>
            <a:lvl6pPr marL="960078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6pPr>
            <a:lvl7pPr marL="115209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7pPr>
            <a:lvl8pPr marL="1344110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8pPr>
            <a:lvl9pPr marL="153612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9pPr>
          </a:lstStyle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2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54" name="Овал 53"/>
          <p:cNvSpPr/>
          <p:nvPr/>
        </p:nvSpPr>
        <p:spPr>
          <a:xfrm>
            <a:off x="249958" y="2639440"/>
            <a:ext cx="325350" cy="2482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5" name="Номер слайда 22"/>
          <p:cNvSpPr txBox="1">
            <a:spLocks/>
          </p:cNvSpPr>
          <p:nvPr/>
        </p:nvSpPr>
        <p:spPr>
          <a:xfrm>
            <a:off x="-4166" y="2624582"/>
            <a:ext cx="216024" cy="288033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1pPr>
            <a:lvl2pPr marL="19201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2pPr>
            <a:lvl3pPr marL="38403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3pPr>
            <a:lvl4pPr marL="57604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4pPr>
            <a:lvl5pPr marL="76806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5pPr>
            <a:lvl6pPr marL="960078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6pPr>
            <a:lvl7pPr marL="115209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7pPr>
            <a:lvl8pPr marL="1344110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8pPr>
            <a:lvl9pPr marL="153612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9pPr>
          </a:lstStyle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1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56" name="Овал 55"/>
          <p:cNvSpPr/>
          <p:nvPr/>
        </p:nvSpPr>
        <p:spPr>
          <a:xfrm>
            <a:off x="1457388" y="2647301"/>
            <a:ext cx="325350" cy="2482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Номер слайда 22"/>
          <p:cNvSpPr txBox="1">
            <a:spLocks/>
          </p:cNvSpPr>
          <p:nvPr/>
        </p:nvSpPr>
        <p:spPr>
          <a:xfrm>
            <a:off x="1203264" y="2632443"/>
            <a:ext cx="216024" cy="288033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1pPr>
            <a:lvl2pPr marL="19201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2pPr>
            <a:lvl3pPr marL="38403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3pPr>
            <a:lvl4pPr marL="57604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4pPr>
            <a:lvl5pPr marL="76806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5pPr>
            <a:lvl6pPr marL="960078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6pPr>
            <a:lvl7pPr marL="115209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7pPr>
            <a:lvl8pPr marL="1344110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8pPr>
            <a:lvl9pPr marL="153612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9pPr>
          </a:lstStyle>
          <a:p>
            <a:pPr algn="ctr"/>
            <a:r>
              <a:rPr lang="ru-RU" sz="16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607785" y="108046"/>
            <a:ext cx="8428368" cy="238834"/>
          </a:xfrm>
          <a:prstGeom prst="rect">
            <a:avLst/>
          </a:prstGeom>
          <a:noFill/>
          <a:ln w="25400">
            <a:noFill/>
          </a:ln>
        </p:spPr>
        <p:txBody>
          <a:bodyPr wrap="none" lIns="38403" tIns="19202" rIns="38403" bIns="19202" rtlCol="0">
            <a:spAutoFit/>
          </a:bodyPr>
          <a:lstStyle/>
          <a:p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Федеральное казначейство                                                                              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                                                                     </a:t>
            </a:r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roskazna.ru</a:t>
            </a:r>
            <a:endParaRPr lang="id-ID" sz="1300" spc="-63" dirty="0">
              <a:solidFill>
                <a:schemeClr val="accent1">
                  <a:lumMod val="75000"/>
                  <a:lumOff val="25000"/>
                </a:schemeClr>
              </a:solidFill>
              <a:latin typeface="Calibri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4651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/>
          <p:cNvPicPr/>
          <p:nvPr/>
        </p:nvPicPr>
        <p:blipFill rotWithShape="1">
          <a:blip r:embed="rId3"/>
          <a:srcRect t="10805" r="34828" b="11954"/>
          <a:stretch/>
        </p:blipFill>
        <p:spPr bwMode="auto">
          <a:xfrm>
            <a:off x="91113" y="1340768"/>
            <a:ext cx="5021337" cy="334755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1" name="Рисунок 30"/>
          <p:cNvPicPr/>
          <p:nvPr/>
        </p:nvPicPr>
        <p:blipFill rotWithShape="1">
          <a:blip r:embed="rId4"/>
          <a:srcRect l="-1" t="11132" r="26295" b="37012"/>
          <a:stretch/>
        </p:blipFill>
        <p:spPr bwMode="auto">
          <a:xfrm>
            <a:off x="2969076" y="4137198"/>
            <a:ext cx="6005891" cy="23762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/>
          <p:cNvSpPr/>
          <p:nvPr/>
        </p:nvSpPr>
        <p:spPr>
          <a:xfrm>
            <a:off x="559092" y="603395"/>
            <a:ext cx="8029861" cy="377333"/>
          </a:xfrm>
          <a:prstGeom prst="rect">
            <a:avLst/>
          </a:prstGeom>
        </p:spPr>
        <p:txBody>
          <a:bodyPr wrap="none" lIns="38403" tIns="19202" rIns="38403" bIns="19202">
            <a:spAutoFit/>
          </a:bodyPr>
          <a:lstStyle/>
          <a:p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Вкладки 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«Особые закупки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» и «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Итоги по 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КБК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» плана 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закупок</a:t>
            </a:r>
            <a:endParaRPr lang="ru-RU" sz="2200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 flipV="1">
            <a:off x="3900986" y="1155586"/>
            <a:ext cx="1346072" cy="69870"/>
            <a:chOff x="11238286" y="6370260"/>
            <a:chExt cx="12007569" cy="152400"/>
          </a:xfrm>
        </p:grpSpPr>
        <p:grpSp>
          <p:nvGrpSpPr>
            <p:cNvPr id="6" name="Group 5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8" name="Rectangle 42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" name="Rectangle 43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" name="Rectangle 44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45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7" name="Rectangle 41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-3100" y="0"/>
            <a:ext cx="9154244" cy="62186"/>
            <a:chOff x="11238286" y="6370260"/>
            <a:chExt cx="12007569" cy="152400"/>
          </a:xfrm>
        </p:grpSpPr>
        <p:grpSp>
          <p:nvGrpSpPr>
            <p:cNvPr id="14" name="Group 13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5" name="Rectangle 14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65" name="Picture 2" descr="U:\Бирюков\ГЕРБ КАЗНАЧЕЙСТВА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48" y="80628"/>
            <a:ext cx="35678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8" name="Прямая соединительная линия 167"/>
          <p:cNvCxnSpPr/>
          <p:nvPr/>
        </p:nvCxnSpPr>
        <p:spPr bwMode="auto">
          <a:xfrm>
            <a:off x="-3100" y="434106"/>
            <a:ext cx="9154244" cy="0"/>
          </a:xfrm>
          <a:prstGeom prst="line">
            <a:avLst/>
          </a:prstGeom>
          <a:blipFill dpi="0" rotWithShape="0">
            <a:blip r:embed="rId6"/>
            <a:srcRect/>
            <a:tile tx="0" ty="0" sx="100000" sy="100000" flip="none" algn="tl"/>
          </a:blipFill>
          <a:ln w="254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6948264" y="6453336"/>
            <a:ext cx="2133600" cy="365125"/>
          </a:xfrm>
        </p:spPr>
        <p:txBody>
          <a:bodyPr/>
          <a:lstStyle/>
          <a:p>
            <a:fld id="{C0EB37D2-4202-4A90-8246-13FB6654ACC2}" type="slidenum">
              <a:rPr lang="ru-RU" smtClean="0"/>
              <a:pPr/>
              <a:t>26</a:t>
            </a:fld>
            <a:endParaRPr lang="ru-RU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1" name="Rectangle 103"/>
          <p:cNvSpPr/>
          <p:nvPr/>
        </p:nvSpPr>
        <p:spPr bwMode="auto">
          <a:xfrm>
            <a:off x="5528389" y="1897118"/>
            <a:ext cx="3446870" cy="1743010"/>
          </a:xfrm>
          <a:prstGeom prst="rect">
            <a:avLst/>
          </a:prstGeom>
          <a:solidFill>
            <a:srgbClr val="00B796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52" name="Oval 153"/>
          <p:cNvSpPr/>
          <p:nvPr/>
        </p:nvSpPr>
        <p:spPr bwMode="auto">
          <a:xfrm>
            <a:off x="5004048" y="1859278"/>
            <a:ext cx="756000" cy="756000"/>
          </a:xfrm>
          <a:prstGeom prst="ellipse">
            <a:avLst/>
          </a:prstGeom>
          <a:solidFill>
            <a:srgbClr val="00B796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d-ID" sz="1800" dirty="0">
              <a:latin typeface="Calibri" pitchFamily="34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5242339" y="1960555"/>
            <a:ext cx="3016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Calibri" pitchFamily="34" charset="0"/>
              </a:rPr>
              <a:t>!</a:t>
            </a:r>
            <a:endParaRPr lang="id-ID" sz="28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919995" y="1993793"/>
            <a:ext cx="2828470" cy="1516107"/>
          </a:xfrm>
          <a:prstGeom prst="rect">
            <a:avLst/>
          </a:prstGeom>
        </p:spPr>
        <p:txBody>
          <a:bodyPr wrap="square" lIns="38403" tIns="19202" rIns="38403" bIns="19202">
            <a:spAutoFit/>
          </a:bodyPr>
          <a:lstStyle/>
          <a:p>
            <a:pPr algn="l"/>
            <a:r>
              <a:rPr lang="ru-RU" sz="1600" dirty="0">
                <a:solidFill>
                  <a:schemeClr val="bg1"/>
                </a:solidFill>
              </a:rPr>
              <a:t>Вкладки «Особые закупки»  и  </a:t>
            </a:r>
            <a:r>
              <a:rPr lang="ru-RU" sz="1600" dirty="0" smtClean="0">
                <a:solidFill>
                  <a:schemeClr val="bg1"/>
                </a:solidFill>
              </a:rPr>
              <a:t>«</a:t>
            </a:r>
            <a:r>
              <a:rPr lang="ru-RU" sz="1600" dirty="0">
                <a:solidFill>
                  <a:schemeClr val="bg1"/>
                </a:solidFill>
              </a:rPr>
              <a:t>Итоги по КБК» плана закупок заполняются </a:t>
            </a:r>
            <a:r>
              <a:rPr lang="ru-RU" sz="1600" dirty="0" smtClean="0">
                <a:solidFill>
                  <a:schemeClr val="bg1"/>
                </a:solidFill>
              </a:rPr>
              <a:t>автоматически, на </a:t>
            </a:r>
            <a:r>
              <a:rPr lang="ru-RU" sz="1600" dirty="0">
                <a:solidFill>
                  <a:schemeClr val="bg1"/>
                </a:solidFill>
              </a:rPr>
              <a:t>основании включенных позиций плана </a:t>
            </a:r>
            <a:r>
              <a:rPr lang="ru-RU" sz="1600" dirty="0" smtClean="0">
                <a:solidFill>
                  <a:schemeClr val="bg1"/>
                </a:solidFill>
              </a:rPr>
              <a:t>закупок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1420900" y="2285498"/>
            <a:ext cx="576064" cy="1440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4945766" y="5132041"/>
            <a:ext cx="473552" cy="1440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607785" y="108046"/>
            <a:ext cx="8428368" cy="238834"/>
          </a:xfrm>
          <a:prstGeom prst="rect">
            <a:avLst/>
          </a:prstGeom>
          <a:noFill/>
          <a:ln w="25400">
            <a:noFill/>
          </a:ln>
        </p:spPr>
        <p:txBody>
          <a:bodyPr wrap="none" lIns="38403" tIns="19202" rIns="38403" bIns="19202" rtlCol="0">
            <a:spAutoFit/>
          </a:bodyPr>
          <a:lstStyle/>
          <a:p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Федеральное казначейство                                                                              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                                                                     </a:t>
            </a:r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roskazna.ru</a:t>
            </a:r>
            <a:endParaRPr lang="id-ID" sz="1300" spc="-63" dirty="0">
              <a:solidFill>
                <a:schemeClr val="accent1">
                  <a:lumMod val="75000"/>
                  <a:lumOff val="25000"/>
                </a:schemeClr>
              </a:solidFill>
              <a:latin typeface="Calibri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3976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98497" y="603395"/>
            <a:ext cx="6751050" cy="377333"/>
          </a:xfrm>
          <a:prstGeom prst="rect">
            <a:avLst/>
          </a:prstGeom>
        </p:spPr>
        <p:txBody>
          <a:bodyPr wrap="none" lIns="38403" tIns="19202" rIns="38403" bIns="19202">
            <a:spAutoFit/>
          </a:bodyPr>
          <a:lstStyle/>
          <a:p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Вкладки 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«Итоги по КВР» и «Обоснование закупок»</a:t>
            </a:r>
          </a:p>
        </p:txBody>
      </p:sp>
      <p:grpSp>
        <p:nvGrpSpPr>
          <p:cNvPr id="5" name="Group 4"/>
          <p:cNvGrpSpPr/>
          <p:nvPr/>
        </p:nvGrpSpPr>
        <p:grpSpPr>
          <a:xfrm flipV="1">
            <a:off x="3900986" y="1155586"/>
            <a:ext cx="1346072" cy="69870"/>
            <a:chOff x="11238286" y="6370260"/>
            <a:chExt cx="12007569" cy="152400"/>
          </a:xfrm>
        </p:grpSpPr>
        <p:grpSp>
          <p:nvGrpSpPr>
            <p:cNvPr id="6" name="Group 5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8" name="Rectangle 42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" name="Rectangle 43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" name="Rectangle 44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45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7" name="Rectangle 41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-3100" y="0"/>
            <a:ext cx="9154244" cy="62186"/>
            <a:chOff x="11238286" y="6370260"/>
            <a:chExt cx="12007569" cy="152400"/>
          </a:xfrm>
        </p:grpSpPr>
        <p:grpSp>
          <p:nvGrpSpPr>
            <p:cNvPr id="14" name="Group 13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5" name="Rectangle 14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65" name="Picture 2" descr="U:\Бирюков\ГЕРБ КАЗНАЧЕЙСТВА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48" y="80628"/>
            <a:ext cx="35678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8" name="Прямая соединительная линия 167"/>
          <p:cNvCxnSpPr/>
          <p:nvPr/>
        </p:nvCxnSpPr>
        <p:spPr bwMode="auto">
          <a:xfrm>
            <a:off x="-3100" y="434106"/>
            <a:ext cx="9154244" cy="0"/>
          </a:xfrm>
          <a:prstGeom prst="line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254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6948264" y="6453336"/>
            <a:ext cx="2133600" cy="365125"/>
          </a:xfrm>
        </p:spPr>
        <p:txBody>
          <a:bodyPr/>
          <a:lstStyle/>
          <a:p>
            <a:fld id="{C0EB37D2-4202-4A90-8246-13FB6654ACC2}" type="slidenum">
              <a:rPr lang="ru-RU" smtClean="0"/>
              <a:pPr/>
              <a:t>27</a:t>
            </a:fld>
            <a:endParaRPr lang="ru-RU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1" name="Rectangle 103"/>
          <p:cNvSpPr/>
          <p:nvPr/>
        </p:nvSpPr>
        <p:spPr bwMode="auto">
          <a:xfrm>
            <a:off x="515169" y="6218148"/>
            <a:ext cx="8280920" cy="523220"/>
          </a:xfrm>
          <a:prstGeom prst="rect">
            <a:avLst/>
          </a:prstGeom>
          <a:solidFill>
            <a:srgbClr val="00B0F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52" name="Oval 153"/>
          <p:cNvSpPr/>
          <p:nvPr/>
        </p:nvSpPr>
        <p:spPr bwMode="auto">
          <a:xfrm>
            <a:off x="160376" y="6189601"/>
            <a:ext cx="570817" cy="570817"/>
          </a:xfrm>
          <a:prstGeom prst="ellipse">
            <a:avLst/>
          </a:prstGeom>
          <a:solidFill>
            <a:srgbClr val="00B0F0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d-ID" sz="1800" dirty="0">
              <a:latin typeface="Calibri" pitchFamily="34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319155" y="6275787"/>
            <a:ext cx="2680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Calibri" pitchFamily="34" charset="0"/>
              </a:rPr>
              <a:t>!</a:t>
            </a:r>
            <a:endParaRPr lang="id-ID" sz="20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06775" y="6241861"/>
            <a:ext cx="7745298" cy="469666"/>
          </a:xfrm>
          <a:prstGeom prst="rect">
            <a:avLst/>
          </a:prstGeom>
        </p:spPr>
        <p:txBody>
          <a:bodyPr wrap="square" lIns="38403" tIns="19202" rIns="38403" bIns="19202">
            <a:spAutoFit/>
          </a:bodyPr>
          <a:lstStyle/>
          <a:p>
            <a:pPr algn="l"/>
            <a:r>
              <a:rPr lang="ru-RU" sz="1400" dirty="0" smtClean="0">
                <a:solidFill>
                  <a:schemeClr val="bg1"/>
                </a:solidFill>
              </a:rPr>
              <a:t>Вкладки </a:t>
            </a:r>
            <a:r>
              <a:rPr lang="ru-RU" sz="1400" dirty="0">
                <a:solidFill>
                  <a:schemeClr val="bg1"/>
                </a:solidFill>
              </a:rPr>
              <a:t>«Итоги по КВР»  и  «Обоснование </a:t>
            </a:r>
            <a:r>
              <a:rPr lang="ru-RU" sz="1400" dirty="0" smtClean="0">
                <a:solidFill>
                  <a:schemeClr val="bg1"/>
                </a:solidFill>
              </a:rPr>
              <a:t>закупок»  </a:t>
            </a:r>
            <a:r>
              <a:rPr lang="ru-RU" sz="1400" dirty="0">
                <a:solidFill>
                  <a:schemeClr val="bg1"/>
                </a:solidFill>
              </a:rPr>
              <a:t>плана закупок заполняются автоматически, на основании включенных позиций плана закупок</a:t>
            </a:r>
          </a:p>
        </p:txBody>
      </p:sp>
      <p:pic>
        <p:nvPicPr>
          <p:cNvPr id="32" name="Рисунок 31"/>
          <p:cNvPicPr/>
          <p:nvPr/>
        </p:nvPicPr>
        <p:blipFill rotWithShape="1">
          <a:blip r:embed="rId5"/>
          <a:srcRect t="11035" r="45691" b="44137"/>
          <a:stretch/>
        </p:blipFill>
        <p:spPr bwMode="auto">
          <a:xfrm>
            <a:off x="1403648" y="1296266"/>
            <a:ext cx="6363782" cy="21931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3" name="Рисунок 32"/>
          <p:cNvPicPr/>
          <p:nvPr/>
        </p:nvPicPr>
        <p:blipFill rotWithShape="1">
          <a:blip r:embed="rId6"/>
          <a:srcRect l="-1" t="11035" r="-85" b="31724"/>
          <a:stretch/>
        </p:blipFill>
        <p:spPr bwMode="auto">
          <a:xfrm>
            <a:off x="683568" y="3573016"/>
            <a:ext cx="7883286" cy="253556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0" name="Прямоугольник 59"/>
          <p:cNvSpPr/>
          <p:nvPr/>
        </p:nvSpPr>
        <p:spPr>
          <a:xfrm>
            <a:off x="4852252" y="2327469"/>
            <a:ext cx="780818" cy="237435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3450192" y="4487709"/>
            <a:ext cx="780818" cy="237435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607785" y="108046"/>
            <a:ext cx="8428368" cy="238834"/>
          </a:xfrm>
          <a:prstGeom prst="rect">
            <a:avLst/>
          </a:prstGeom>
          <a:noFill/>
          <a:ln w="25400">
            <a:noFill/>
          </a:ln>
        </p:spPr>
        <p:txBody>
          <a:bodyPr wrap="none" lIns="38403" tIns="19202" rIns="38403" bIns="19202" rtlCol="0">
            <a:spAutoFit/>
          </a:bodyPr>
          <a:lstStyle/>
          <a:p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Федеральное казначейство                                                                              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                                                                     </a:t>
            </a:r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roskazna.ru</a:t>
            </a:r>
            <a:endParaRPr lang="id-ID" sz="1300" spc="-63" dirty="0">
              <a:solidFill>
                <a:schemeClr val="accent1">
                  <a:lumMod val="75000"/>
                  <a:lumOff val="25000"/>
                </a:schemeClr>
              </a:solidFill>
              <a:latin typeface="Calibri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3486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/>
          <p:cNvPicPr/>
          <p:nvPr/>
        </p:nvPicPr>
        <p:blipFill rotWithShape="1">
          <a:blip r:embed="rId3"/>
          <a:srcRect l="-1" t="10575" r="-85" b="28276"/>
          <a:stretch/>
        </p:blipFill>
        <p:spPr bwMode="auto">
          <a:xfrm>
            <a:off x="107504" y="1628800"/>
            <a:ext cx="8928992" cy="331236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6" name="Rectangle 103"/>
          <p:cNvSpPr/>
          <p:nvPr/>
        </p:nvSpPr>
        <p:spPr bwMode="auto">
          <a:xfrm>
            <a:off x="667932" y="5339048"/>
            <a:ext cx="8269017" cy="719292"/>
          </a:xfrm>
          <a:prstGeom prst="rect">
            <a:avLst/>
          </a:prstGeom>
          <a:solidFill>
            <a:srgbClr val="CC006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37" name="Oval 153"/>
          <p:cNvSpPr/>
          <p:nvPr/>
        </p:nvSpPr>
        <p:spPr bwMode="auto">
          <a:xfrm>
            <a:off x="143592" y="5301208"/>
            <a:ext cx="756000" cy="756000"/>
          </a:xfrm>
          <a:prstGeom prst="ellipse">
            <a:avLst/>
          </a:prstGeom>
          <a:solidFill>
            <a:srgbClr val="CC0063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d-ID" sz="1800" dirty="0">
              <a:latin typeface="Calibri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81883" y="5402485"/>
            <a:ext cx="3016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Calibri" pitchFamily="34" charset="0"/>
              </a:rPr>
              <a:t>!</a:t>
            </a:r>
            <a:endParaRPr lang="id-ID" sz="28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69598" y="603395"/>
            <a:ext cx="6208850" cy="377333"/>
          </a:xfrm>
          <a:prstGeom prst="rect">
            <a:avLst/>
          </a:prstGeom>
        </p:spPr>
        <p:txBody>
          <a:bodyPr wrap="none" lIns="38403" tIns="19202" rIns="38403" bIns="19202">
            <a:spAutoFit/>
          </a:bodyPr>
          <a:lstStyle/>
          <a:p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Вкладка «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Лист согласования» плана закупок</a:t>
            </a:r>
          </a:p>
        </p:txBody>
      </p:sp>
      <p:grpSp>
        <p:nvGrpSpPr>
          <p:cNvPr id="5" name="Group 4"/>
          <p:cNvGrpSpPr/>
          <p:nvPr/>
        </p:nvGrpSpPr>
        <p:grpSpPr>
          <a:xfrm flipV="1">
            <a:off x="3900986" y="1155586"/>
            <a:ext cx="1346072" cy="69870"/>
            <a:chOff x="11238286" y="6370260"/>
            <a:chExt cx="12007569" cy="152400"/>
          </a:xfrm>
        </p:grpSpPr>
        <p:grpSp>
          <p:nvGrpSpPr>
            <p:cNvPr id="6" name="Group 5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8" name="Rectangle 42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" name="Rectangle 43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" name="Rectangle 44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45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7" name="Rectangle 41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-3100" y="0"/>
            <a:ext cx="9154244" cy="62186"/>
            <a:chOff x="11238286" y="6370260"/>
            <a:chExt cx="12007569" cy="152400"/>
          </a:xfrm>
        </p:grpSpPr>
        <p:grpSp>
          <p:nvGrpSpPr>
            <p:cNvPr id="14" name="Group 13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5" name="Rectangle 14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65" name="Picture 2" descr="U:\Бирюков\ГЕРБ КАЗНАЧЕЙСТВА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48" y="80628"/>
            <a:ext cx="35678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8" name="Прямая соединительная линия 167"/>
          <p:cNvCxnSpPr/>
          <p:nvPr/>
        </p:nvCxnSpPr>
        <p:spPr bwMode="auto">
          <a:xfrm>
            <a:off x="-3100" y="434106"/>
            <a:ext cx="9154244" cy="0"/>
          </a:xfrm>
          <a:prstGeom prst="line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254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6948264" y="6453336"/>
            <a:ext cx="2133600" cy="365125"/>
          </a:xfrm>
        </p:spPr>
        <p:txBody>
          <a:bodyPr/>
          <a:lstStyle/>
          <a:p>
            <a:fld id="{C0EB37D2-4202-4A90-8246-13FB6654ACC2}" type="slidenum">
              <a:rPr lang="ru-RU" smtClean="0"/>
              <a:pPr/>
              <a:t>28</a:t>
            </a:fld>
            <a:endParaRPr lang="ru-RU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005873" y="5428017"/>
            <a:ext cx="7886607" cy="531222"/>
          </a:xfrm>
          <a:prstGeom prst="rect">
            <a:avLst/>
          </a:prstGeom>
        </p:spPr>
        <p:txBody>
          <a:bodyPr wrap="square" lIns="38403" tIns="19202" rIns="38403" bIns="19202">
            <a:spAutoFit/>
          </a:bodyPr>
          <a:lstStyle/>
          <a:p>
            <a:pPr algn="l"/>
            <a:r>
              <a:rPr lang="ru-RU" sz="1600" dirty="0">
                <a:solidFill>
                  <a:schemeClr val="bg1"/>
                </a:solidFill>
              </a:rPr>
              <a:t>Заполнение вкладки «Лист согласования» аналогично заполнению данной </a:t>
            </a:r>
            <a:r>
              <a:rPr lang="ru-RU" sz="1600" dirty="0" smtClean="0">
                <a:solidFill>
                  <a:schemeClr val="bg1"/>
                </a:solidFill>
              </a:rPr>
              <a:t>вкладки при </a:t>
            </a:r>
            <a:r>
              <a:rPr lang="ru-RU" sz="1600" dirty="0">
                <a:solidFill>
                  <a:schemeClr val="bg1"/>
                </a:solidFill>
              </a:rPr>
              <a:t>формировании позиций плана </a:t>
            </a:r>
            <a:r>
              <a:rPr lang="ru-RU" sz="1600" dirty="0" smtClean="0">
                <a:solidFill>
                  <a:schemeClr val="bg1"/>
                </a:solidFill>
              </a:rPr>
              <a:t>закупок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3979026" y="2780928"/>
            <a:ext cx="764107" cy="288032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607785" y="108046"/>
            <a:ext cx="8428368" cy="238834"/>
          </a:xfrm>
          <a:prstGeom prst="rect">
            <a:avLst/>
          </a:prstGeom>
          <a:noFill/>
          <a:ln w="25400">
            <a:noFill/>
          </a:ln>
        </p:spPr>
        <p:txBody>
          <a:bodyPr wrap="none" lIns="38403" tIns="19202" rIns="38403" bIns="19202" rtlCol="0">
            <a:spAutoFit/>
          </a:bodyPr>
          <a:lstStyle/>
          <a:p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Федеральное казначейство                                                                              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                                                                     </a:t>
            </a:r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roskazna.ru</a:t>
            </a:r>
            <a:endParaRPr lang="id-ID" sz="1300" spc="-63" dirty="0">
              <a:solidFill>
                <a:schemeClr val="accent1">
                  <a:lumMod val="75000"/>
                  <a:lumOff val="25000"/>
                </a:schemeClr>
              </a:solidFill>
              <a:latin typeface="Calibri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403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/>
          <p:cNvPicPr/>
          <p:nvPr/>
        </p:nvPicPr>
        <p:blipFill rotWithShape="1">
          <a:blip r:embed="rId3"/>
          <a:srcRect l="1411" t="10576" r="-85" b="49885"/>
          <a:stretch/>
        </p:blipFill>
        <p:spPr bwMode="auto">
          <a:xfrm>
            <a:off x="97979" y="1300739"/>
            <a:ext cx="8957135" cy="198996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/>
          <p:cNvSpPr/>
          <p:nvPr/>
        </p:nvSpPr>
        <p:spPr>
          <a:xfrm>
            <a:off x="1810205" y="620688"/>
            <a:ext cx="5527639" cy="377333"/>
          </a:xfrm>
          <a:prstGeom prst="rect">
            <a:avLst/>
          </a:prstGeom>
        </p:spPr>
        <p:txBody>
          <a:bodyPr wrap="none" lIns="38403" tIns="19202" rIns="38403" bIns="19202">
            <a:spAutoFit/>
          </a:bodyPr>
          <a:lstStyle/>
          <a:p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Отправка 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на 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согласование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плана закупок</a:t>
            </a:r>
            <a:endParaRPr lang="ru-RU" sz="2200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 flipV="1">
            <a:off x="3900986" y="1155586"/>
            <a:ext cx="1346072" cy="69870"/>
            <a:chOff x="11238286" y="6370260"/>
            <a:chExt cx="12007569" cy="152400"/>
          </a:xfrm>
        </p:grpSpPr>
        <p:grpSp>
          <p:nvGrpSpPr>
            <p:cNvPr id="6" name="Group 5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8" name="Rectangle 42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" name="Rectangle 43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" name="Rectangle 44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45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7" name="Rectangle 41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-3100" y="0"/>
            <a:ext cx="9154244" cy="62186"/>
            <a:chOff x="11238286" y="6370260"/>
            <a:chExt cx="12007569" cy="152400"/>
          </a:xfrm>
        </p:grpSpPr>
        <p:grpSp>
          <p:nvGrpSpPr>
            <p:cNvPr id="14" name="Group 13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5" name="Rectangle 14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65" name="Picture 2" descr="U:\Бирюков\ГЕРБ КАЗНАЧЕЙСТВА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48" y="80628"/>
            <a:ext cx="35678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8" name="Прямая соединительная линия 167"/>
          <p:cNvCxnSpPr/>
          <p:nvPr/>
        </p:nvCxnSpPr>
        <p:spPr bwMode="auto">
          <a:xfrm>
            <a:off x="-3100" y="434106"/>
            <a:ext cx="9154244" cy="0"/>
          </a:xfrm>
          <a:prstGeom prst="line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254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1564442" y="2201425"/>
            <a:ext cx="266451" cy="2482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Номер слайда 22"/>
          <p:cNvSpPr txBox="1">
            <a:spLocks/>
          </p:cNvSpPr>
          <p:nvPr/>
        </p:nvSpPr>
        <p:spPr>
          <a:xfrm>
            <a:off x="1780466" y="2060847"/>
            <a:ext cx="216024" cy="288033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1pPr>
            <a:lvl2pPr marL="19201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2pPr>
            <a:lvl3pPr marL="38403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3pPr>
            <a:lvl4pPr marL="57604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4pPr>
            <a:lvl5pPr marL="76806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5pPr>
            <a:lvl6pPr marL="960078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6pPr>
            <a:lvl7pPr marL="115209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7pPr>
            <a:lvl8pPr marL="1344110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8pPr>
            <a:lvl9pPr marL="153612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9pPr>
          </a:lstStyle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1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33" name="Rectangle 103"/>
          <p:cNvSpPr/>
          <p:nvPr/>
        </p:nvSpPr>
        <p:spPr bwMode="auto">
          <a:xfrm>
            <a:off x="4115432" y="4673495"/>
            <a:ext cx="4848494" cy="1707833"/>
          </a:xfrm>
          <a:prstGeom prst="rect">
            <a:avLst/>
          </a:prstGeom>
          <a:solidFill>
            <a:srgbClr val="00B796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360734" y="4797152"/>
            <a:ext cx="4531746" cy="1485329"/>
          </a:xfrm>
          <a:prstGeom prst="rect">
            <a:avLst/>
          </a:prstGeom>
        </p:spPr>
        <p:txBody>
          <a:bodyPr wrap="square" lIns="38403" tIns="19202" rIns="38403" bIns="19202">
            <a:spAutoFit/>
          </a:bodyPr>
          <a:lstStyle/>
          <a:p>
            <a:pPr algn="l"/>
            <a:r>
              <a:rPr lang="ru-RU" sz="1400" dirty="0" smtClean="0">
                <a:solidFill>
                  <a:schemeClr val="bg1"/>
                </a:solidFill>
              </a:rPr>
              <a:t>Переход </a:t>
            </a:r>
            <a:r>
              <a:rPr lang="ru-RU" sz="1400" dirty="0">
                <a:solidFill>
                  <a:schemeClr val="bg1"/>
                </a:solidFill>
              </a:rPr>
              <a:t>к формам согласования и утверждения позиций плана закупок осуществляется через пункт меню «Формуляры» - «Планирование» - «План закупок» </a:t>
            </a:r>
            <a:r>
              <a:rPr lang="ru-RU" sz="1400" dirty="0" smtClean="0">
                <a:solidFill>
                  <a:schemeClr val="bg1"/>
                </a:solidFill>
              </a:rPr>
              <a:t>- «</a:t>
            </a:r>
            <a:r>
              <a:rPr lang="ru-RU" sz="1400" dirty="0">
                <a:solidFill>
                  <a:schemeClr val="bg1"/>
                </a:solidFill>
              </a:rPr>
              <a:t>Мои документы</a:t>
            </a:r>
            <a:r>
              <a:rPr lang="ru-RU" sz="1400" dirty="0" smtClean="0">
                <a:solidFill>
                  <a:schemeClr val="bg1"/>
                </a:solidFill>
              </a:rPr>
              <a:t>»</a:t>
            </a:r>
            <a:r>
              <a:rPr lang="en-US" sz="1400" dirty="0" smtClean="0">
                <a:solidFill>
                  <a:schemeClr val="bg1"/>
                </a:solidFill>
              </a:rPr>
              <a:t>:</a:t>
            </a:r>
          </a:p>
          <a:p>
            <a:pPr algn="l"/>
            <a:endParaRPr lang="ru-RU" sz="1100" dirty="0">
              <a:solidFill>
                <a:schemeClr val="bg1"/>
              </a:solidFill>
            </a:endParaRPr>
          </a:p>
          <a:p>
            <a:pPr algn="l"/>
            <a:r>
              <a:rPr lang="ru-RU" sz="1200" dirty="0" smtClean="0">
                <a:solidFill>
                  <a:schemeClr val="bg1"/>
                </a:solidFill>
              </a:rPr>
              <a:t>- </a:t>
            </a:r>
            <a:r>
              <a:rPr lang="ru-RU" sz="1200" dirty="0">
                <a:solidFill>
                  <a:schemeClr val="bg1"/>
                </a:solidFill>
              </a:rPr>
              <a:t>план закупок на </a:t>
            </a:r>
            <a:r>
              <a:rPr lang="ru-RU" sz="1200" dirty="0" smtClean="0">
                <a:solidFill>
                  <a:schemeClr val="bg1"/>
                </a:solidFill>
              </a:rPr>
              <a:t>согласовании</a:t>
            </a:r>
            <a:endParaRPr lang="ru-RU" sz="1200" dirty="0">
              <a:solidFill>
                <a:schemeClr val="bg1"/>
              </a:solidFill>
            </a:endParaRPr>
          </a:p>
          <a:p>
            <a:pPr algn="l"/>
            <a:r>
              <a:rPr lang="ru-RU" sz="1200" dirty="0">
                <a:solidFill>
                  <a:schemeClr val="bg1"/>
                </a:solidFill>
              </a:rPr>
              <a:t>- план закупок на </a:t>
            </a:r>
            <a:r>
              <a:rPr lang="ru-RU" sz="1200" dirty="0" smtClean="0">
                <a:solidFill>
                  <a:schemeClr val="bg1"/>
                </a:solidFill>
              </a:rPr>
              <a:t>утверждении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28" name="Rectangle 103"/>
          <p:cNvSpPr/>
          <p:nvPr/>
        </p:nvSpPr>
        <p:spPr bwMode="auto">
          <a:xfrm>
            <a:off x="4064560" y="3442863"/>
            <a:ext cx="4899366" cy="994249"/>
          </a:xfrm>
          <a:prstGeom prst="rect">
            <a:avLst/>
          </a:prstGeom>
          <a:solidFill>
            <a:srgbClr val="FE960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388486" y="3449812"/>
            <a:ext cx="4431986" cy="900553"/>
          </a:xfrm>
          <a:prstGeom prst="rect">
            <a:avLst/>
          </a:prstGeom>
        </p:spPr>
        <p:txBody>
          <a:bodyPr wrap="square" lIns="38403" tIns="19202" rIns="38403" bIns="19202">
            <a:spAutoFit/>
          </a:bodyPr>
          <a:lstStyle/>
          <a:p>
            <a:pPr algn="l"/>
            <a:r>
              <a:rPr lang="ru-RU" sz="1400" dirty="0" smtClean="0">
                <a:solidFill>
                  <a:schemeClr val="bg1"/>
                </a:solidFill>
              </a:rPr>
              <a:t>Отправка </a:t>
            </a:r>
            <a:r>
              <a:rPr lang="ru-RU" sz="1400" dirty="0">
                <a:solidFill>
                  <a:schemeClr val="bg1"/>
                </a:solidFill>
              </a:rPr>
              <a:t>на согласование плана закупок осуществляется в списковой форме планов закупок, путем нажатия на кнопку  «Отправить на согласование</a:t>
            </a:r>
            <a:r>
              <a:rPr lang="ru-RU" sz="1400" dirty="0" smtClean="0">
                <a:solidFill>
                  <a:schemeClr val="bg1"/>
                </a:solidFill>
              </a:rPr>
              <a:t>»</a:t>
            </a:r>
            <a:endParaRPr lang="ru-RU" sz="1400" dirty="0">
              <a:solidFill>
                <a:schemeClr val="bg1"/>
              </a:solidFill>
            </a:endParaRPr>
          </a:p>
        </p:txBody>
      </p:sp>
      <p:pic>
        <p:nvPicPr>
          <p:cNvPr id="37" name="Рисунок 36"/>
          <p:cNvPicPr/>
          <p:nvPr/>
        </p:nvPicPr>
        <p:blipFill rotWithShape="1">
          <a:blip r:embed="rId6"/>
          <a:srcRect t="11035" r="55647" b="12873"/>
          <a:stretch/>
        </p:blipFill>
        <p:spPr bwMode="auto">
          <a:xfrm>
            <a:off x="97979" y="3195781"/>
            <a:ext cx="3728720" cy="359854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2" name="Прямоугольник 41"/>
          <p:cNvSpPr/>
          <p:nvPr/>
        </p:nvSpPr>
        <p:spPr>
          <a:xfrm>
            <a:off x="1490514" y="4656311"/>
            <a:ext cx="720080" cy="972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1706538" y="5185742"/>
            <a:ext cx="1008112" cy="972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1403648" y="4301812"/>
            <a:ext cx="720080" cy="972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1954575" y="3875607"/>
            <a:ext cx="864096" cy="1440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1714445" y="5711820"/>
            <a:ext cx="1008112" cy="972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Oval 153"/>
          <p:cNvSpPr/>
          <p:nvPr/>
        </p:nvSpPr>
        <p:spPr bwMode="auto">
          <a:xfrm>
            <a:off x="3726954" y="3393056"/>
            <a:ext cx="540000" cy="540000"/>
          </a:xfrm>
          <a:prstGeom prst="ellipse">
            <a:avLst/>
          </a:prstGeom>
          <a:solidFill>
            <a:srgbClr val="FE9601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sz="1800" b="1" dirty="0" smtClean="0">
                <a:solidFill>
                  <a:schemeClr val="bg1"/>
                </a:solidFill>
                <a:latin typeface="Calibri" pitchFamily="34" charset="0"/>
              </a:rPr>
              <a:t>1</a:t>
            </a:r>
            <a:endParaRPr lang="id-ID" sz="18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4" name="Oval 153"/>
          <p:cNvSpPr/>
          <p:nvPr/>
        </p:nvSpPr>
        <p:spPr bwMode="auto">
          <a:xfrm>
            <a:off x="3730764" y="4623688"/>
            <a:ext cx="540000" cy="540000"/>
          </a:xfrm>
          <a:prstGeom prst="ellipse">
            <a:avLst/>
          </a:prstGeom>
          <a:solidFill>
            <a:srgbClr val="00B796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sz="1800" b="1" dirty="0">
                <a:solidFill>
                  <a:schemeClr val="bg1"/>
                </a:solidFill>
                <a:latin typeface="Calibri" pitchFamily="34" charset="0"/>
              </a:rPr>
              <a:t>!</a:t>
            </a:r>
            <a:endParaRPr lang="id-ID" sz="18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320849" y="4124563"/>
            <a:ext cx="720080" cy="972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TextBox 44"/>
          <p:cNvSpPr txBox="1"/>
          <p:nvPr/>
        </p:nvSpPr>
        <p:spPr>
          <a:xfrm>
            <a:off x="607785" y="108046"/>
            <a:ext cx="8428368" cy="238834"/>
          </a:xfrm>
          <a:prstGeom prst="rect">
            <a:avLst/>
          </a:prstGeom>
          <a:noFill/>
          <a:ln w="25400">
            <a:noFill/>
          </a:ln>
        </p:spPr>
        <p:txBody>
          <a:bodyPr wrap="none" lIns="38403" tIns="19202" rIns="38403" bIns="19202" rtlCol="0">
            <a:spAutoFit/>
          </a:bodyPr>
          <a:lstStyle/>
          <a:p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Федеральное казначейство                                                                              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                                                                     </a:t>
            </a:r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roskazna.ru</a:t>
            </a:r>
            <a:endParaRPr lang="id-ID" sz="1300" spc="-63" dirty="0">
              <a:solidFill>
                <a:schemeClr val="accent1">
                  <a:lumMod val="75000"/>
                  <a:lumOff val="25000"/>
                </a:schemeClr>
              </a:solidFill>
              <a:latin typeface="Calibri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3947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/>
          <p:cNvPicPr/>
          <p:nvPr/>
        </p:nvPicPr>
        <p:blipFill rotWithShape="1">
          <a:blip r:embed="rId3"/>
          <a:srcRect t="9885" r="2760" b="38161"/>
          <a:stretch/>
        </p:blipFill>
        <p:spPr bwMode="auto">
          <a:xfrm>
            <a:off x="188448" y="1772816"/>
            <a:ext cx="8720919" cy="280407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/>
          <p:cNvSpPr/>
          <p:nvPr/>
        </p:nvSpPr>
        <p:spPr>
          <a:xfrm>
            <a:off x="1770871" y="585462"/>
            <a:ext cx="5606313" cy="377333"/>
          </a:xfrm>
          <a:prstGeom prst="rect">
            <a:avLst/>
          </a:prstGeom>
        </p:spPr>
        <p:txBody>
          <a:bodyPr wrap="none" lIns="38403" tIns="19202" rIns="38403" bIns="19202">
            <a:spAutoFit/>
          </a:bodyPr>
          <a:lstStyle/>
          <a:p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Списковая 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форма позиций плана закупок </a:t>
            </a:r>
          </a:p>
        </p:txBody>
      </p:sp>
      <p:grpSp>
        <p:nvGrpSpPr>
          <p:cNvPr id="5" name="Group 4"/>
          <p:cNvGrpSpPr/>
          <p:nvPr/>
        </p:nvGrpSpPr>
        <p:grpSpPr>
          <a:xfrm flipV="1">
            <a:off x="3900992" y="1159679"/>
            <a:ext cx="1346072" cy="69870"/>
            <a:chOff x="11238286" y="6370260"/>
            <a:chExt cx="12007569" cy="152400"/>
          </a:xfrm>
        </p:grpSpPr>
        <p:grpSp>
          <p:nvGrpSpPr>
            <p:cNvPr id="6" name="Group 5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8" name="Rectangle 42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" name="Rectangle 43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" name="Rectangle 44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45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7" name="Rectangle 41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-3100" y="0"/>
            <a:ext cx="9154244" cy="62186"/>
            <a:chOff x="11238286" y="6370260"/>
            <a:chExt cx="12007569" cy="152400"/>
          </a:xfrm>
        </p:grpSpPr>
        <p:grpSp>
          <p:nvGrpSpPr>
            <p:cNvPr id="14" name="Group 13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5" name="Rectangle 14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65" name="Picture 2" descr="U:\Бирюков\ГЕРБ КАЗНАЧЕЙСТВА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48" y="80628"/>
            <a:ext cx="35678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8" name="Прямая соединительная линия 167"/>
          <p:cNvCxnSpPr/>
          <p:nvPr/>
        </p:nvCxnSpPr>
        <p:spPr bwMode="auto">
          <a:xfrm>
            <a:off x="-3100" y="434106"/>
            <a:ext cx="9154244" cy="0"/>
          </a:xfrm>
          <a:prstGeom prst="line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254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6948264" y="6453336"/>
            <a:ext cx="2133600" cy="365125"/>
          </a:xfrm>
        </p:spPr>
        <p:txBody>
          <a:bodyPr/>
          <a:lstStyle/>
          <a:p>
            <a:fld id="{C0EB37D2-4202-4A90-8246-13FB6654ACC2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40" name="Rectangle 103"/>
          <p:cNvSpPr/>
          <p:nvPr/>
        </p:nvSpPr>
        <p:spPr bwMode="auto">
          <a:xfrm>
            <a:off x="805368" y="5129532"/>
            <a:ext cx="8015104" cy="740880"/>
          </a:xfrm>
          <a:prstGeom prst="rect">
            <a:avLst/>
          </a:prstGeom>
          <a:solidFill>
            <a:srgbClr val="FE960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41" name="Oval 153"/>
          <p:cNvSpPr/>
          <p:nvPr/>
        </p:nvSpPr>
        <p:spPr bwMode="auto">
          <a:xfrm>
            <a:off x="251520" y="5105832"/>
            <a:ext cx="808501" cy="771440"/>
          </a:xfrm>
          <a:prstGeom prst="ellipse">
            <a:avLst/>
          </a:prstGeom>
          <a:solidFill>
            <a:srgbClr val="FE9601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d-ID" sz="1500" dirty="0">
              <a:latin typeface="Calibri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09231" y="5246240"/>
            <a:ext cx="2856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Calibri" pitchFamily="34" charset="0"/>
              </a:rPr>
              <a:t>!</a:t>
            </a:r>
            <a:endParaRPr lang="id-ID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060021" y="5147463"/>
            <a:ext cx="77604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Набор </a:t>
            </a:r>
            <a:r>
              <a:rPr lang="ru-RU" sz="2000" dirty="0">
                <a:solidFill>
                  <a:schemeClr val="bg1"/>
                </a:solidFill>
              </a:rPr>
              <a:t>элементов управления на панели </a:t>
            </a:r>
            <a:r>
              <a:rPr lang="ru-RU" sz="2000" dirty="0" smtClean="0">
                <a:solidFill>
                  <a:schemeClr val="bg1"/>
                </a:solidFill>
              </a:rPr>
              <a:t>зависит</a:t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>от </a:t>
            </a:r>
            <a:r>
              <a:rPr lang="ru-RU" sz="2000" dirty="0">
                <a:solidFill>
                  <a:schemeClr val="bg1"/>
                </a:solidFill>
              </a:rPr>
              <a:t>выбора позиции плана закупок и ее </a:t>
            </a:r>
            <a:r>
              <a:rPr lang="ru-RU" sz="2000" dirty="0" smtClean="0">
                <a:solidFill>
                  <a:schemeClr val="bg1"/>
                </a:solidFill>
              </a:rPr>
              <a:t>статуса 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27692" y="2821873"/>
            <a:ext cx="1433654" cy="203957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607785" y="108046"/>
            <a:ext cx="8428368" cy="238834"/>
          </a:xfrm>
          <a:prstGeom prst="rect">
            <a:avLst/>
          </a:prstGeom>
          <a:noFill/>
          <a:ln w="25400">
            <a:noFill/>
          </a:ln>
        </p:spPr>
        <p:txBody>
          <a:bodyPr wrap="none" lIns="38403" tIns="19202" rIns="38403" bIns="19202" rtlCol="0">
            <a:spAutoFit/>
          </a:bodyPr>
          <a:lstStyle/>
          <a:p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Федеральное казначейство                                                                              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                                                                     </a:t>
            </a:r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roskazna.ru</a:t>
            </a:r>
            <a:endParaRPr lang="id-ID" sz="1300" spc="-63" dirty="0">
              <a:solidFill>
                <a:schemeClr val="accent1">
                  <a:lumMod val="75000"/>
                  <a:lumOff val="25000"/>
                </a:schemeClr>
              </a:solidFill>
              <a:latin typeface="Calibri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3225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Рисунок 38"/>
          <p:cNvPicPr/>
          <p:nvPr/>
        </p:nvPicPr>
        <p:blipFill rotWithShape="1">
          <a:blip r:embed="rId3"/>
          <a:srcRect t="11035" r="12070" b="49655"/>
          <a:stretch/>
        </p:blipFill>
        <p:spPr bwMode="auto">
          <a:xfrm>
            <a:off x="194737" y="3531537"/>
            <a:ext cx="8756821" cy="220171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5" name="Рисунок 34"/>
          <p:cNvPicPr/>
          <p:nvPr/>
        </p:nvPicPr>
        <p:blipFill rotWithShape="1">
          <a:blip r:embed="rId4"/>
          <a:srcRect t="10575" r="11553" b="51494"/>
          <a:stretch/>
        </p:blipFill>
        <p:spPr bwMode="auto">
          <a:xfrm>
            <a:off x="187837" y="1291587"/>
            <a:ext cx="8756823" cy="211233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/>
          <p:cNvSpPr/>
          <p:nvPr/>
        </p:nvSpPr>
        <p:spPr>
          <a:xfrm>
            <a:off x="1628103" y="603395"/>
            <a:ext cx="5891840" cy="377333"/>
          </a:xfrm>
          <a:prstGeom prst="rect">
            <a:avLst/>
          </a:prstGeom>
        </p:spPr>
        <p:txBody>
          <a:bodyPr wrap="none" lIns="38403" tIns="19202" rIns="38403" bIns="19202">
            <a:spAutoFit/>
          </a:bodyPr>
          <a:lstStyle/>
          <a:p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Согласование и 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утверждение плана 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закупок</a:t>
            </a:r>
            <a:endParaRPr lang="ru-RU" sz="2200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 flipV="1">
            <a:off x="3900986" y="1155586"/>
            <a:ext cx="1346072" cy="69870"/>
            <a:chOff x="11238286" y="6370260"/>
            <a:chExt cx="12007569" cy="152400"/>
          </a:xfrm>
        </p:grpSpPr>
        <p:grpSp>
          <p:nvGrpSpPr>
            <p:cNvPr id="6" name="Group 5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8" name="Rectangle 42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" name="Rectangle 43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" name="Rectangle 44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45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7" name="Rectangle 41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-3100" y="0"/>
            <a:ext cx="9154244" cy="62186"/>
            <a:chOff x="11238286" y="6370260"/>
            <a:chExt cx="12007569" cy="152400"/>
          </a:xfrm>
        </p:grpSpPr>
        <p:grpSp>
          <p:nvGrpSpPr>
            <p:cNvPr id="14" name="Group 13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5" name="Rectangle 14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65" name="Picture 2" descr="U:\Бирюков\ГЕРБ КАЗНАЧЕЙСТВА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48" y="80628"/>
            <a:ext cx="35678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8" name="Прямая соединительная линия 167"/>
          <p:cNvCxnSpPr/>
          <p:nvPr/>
        </p:nvCxnSpPr>
        <p:spPr bwMode="auto">
          <a:xfrm>
            <a:off x="-3100" y="434106"/>
            <a:ext cx="9154244" cy="0"/>
          </a:xfrm>
          <a:prstGeom prst="line">
            <a:avLst/>
          </a:prstGeom>
          <a:blipFill dpi="0" rotWithShape="0">
            <a:blip r:embed="rId6"/>
            <a:srcRect/>
            <a:tile tx="0" ty="0" sx="100000" sy="100000" flip="none" algn="tl"/>
          </a:blipFill>
          <a:ln w="254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6948264" y="6453336"/>
            <a:ext cx="2133600" cy="365125"/>
          </a:xfrm>
        </p:spPr>
        <p:txBody>
          <a:bodyPr/>
          <a:lstStyle/>
          <a:p>
            <a:fld id="{C0EB37D2-4202-4A90-8246-13FB6654ACC2}" type="slidenum">
              <a:rPr lang="ru-RU" smtClean="0"/>
              <a:pPr/>
              <a:t>30</a:t>
            </a:fld>
            <a:endParaRPr lang="ru-RU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7" name="Rectangle 103"/>
          <p:cNvSpPr/>
          <p:nvPr/>
        </p:nvSpPr>
        <p:spPr bwMode="auto">
          <a:xfrm>
            <a:off x="554190" y="5882689"/>
            <a:ext cx="8347915" cy="579758"/>
          </a:xfrm>
          <a:prstGeom prst="rect">
            <a:avLst/>
          </a:prstGeom>
          <a:solidFill>
            <a:srgbClr val="00B0F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38" name="Oval 153"/>
          <p:cNvSpPr/>
          <p:nvPr/>
        </p:nvSpPr>
        <p:spPr bwMode="auto">
          <a:xfrm>
            <a:off x="169518" y="5877272"/>
            <a:ext cx="612000" cy="612000"/>
          </a:xfrm>
          <a:prstGeom prst="ellipse">
            <a:avLst/>
          </a:prstGeom>
          <a:solidFill>
            <a:srgbClr val="00B0F0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Calibri" pitchFamily="34" charset="0"/>
              </a:rPr>
              <a:t>!</a:t>
            </a:r>
            <a:endParaRPr lang="id-ID" sz="18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910961" y="5930877"/>
            <a:ext cx="7963764" cy="469666"/>
          </a:xfrm>
          <a:prstGeom prst="rect">
            <a:avLst/>
          </a:prstGeom>
        </p:spPr>
        <p:txBody>
          <a:bodyPr wrap="square" lIns="38403" tIns="19202" rIns="38403" bIns="19202">
            <a:spAutoFit/>
          </a:bodyPr>
          <a:lstStyle/>
          <a:p>
            <a:pPr algn="l"/>
            <a:r>
              <a:rPr lang="ru-RU" sz="1400" dirty="0" smtClean="0">
                <a:solidFill>
                  <a:schemeClr val="bg1"/>
                </a:solidFill>
              </a:rPr>
              <a:t>Согласование </a:t>
            </a:r>
            <a:r>
              <a:rPr lang="ru-RU" sz="1400" dirty="0">
                <a:solidFill>
                  <a:schemeClr val="bg1"/>
                </a:solidFill>
              </a:rPr>
              <a:t>(утверждение) плана закупок  производится в соответствующих пунктах меню путем нажатия на кнопку  «Согласовать» </a:t>
            </a:r>
            <a:r>
              <a:rPr lang="ru-RU" sz="1400" dirty="0" smtClean="0">
                <a:solidFill>
                  <a:schemeClr val="bg1"/>
                </a:solidFill>
              </a:rPr>
              <a:t>(1), «</a:t>
            </a:r>
            <a:r>
              <a:rPr lang="ru-RU" sz="1400" dirty="0">
                <a:solidFill>
                  <a:schemeClr val="bg1"/>
                </a:solidFill>
              </a:rPr>
              <a:t>Утвердить</a:t>
            </a:r>
            <a:r>
              <a:rPr lang="ru-RU" sz="1400" dirty="0" smtClean="0">
                <a:solidFill>
                  <a:schemeClr val="bg1"/>
                </a:solidFill>
              </a:rPr>
              <a:t>» (2)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707467" y="2307536"/>
            <a:ext cx="266451" cy="2482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Овал 40"/>
          <p:cNvSpPr/>
          <p:nvPr/>
        </p:nvSpPr>
        <p:spPr>
          <a:xfrm>
            <a:off x="731783" y="4531187"/>
            <a:ext cx="266451" cy="2482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Номер слайда 22"/>
          <p:cNvSpPr txBox="1">
            <a:spLocks/>
          </p:cNvSpPr>
          <p:nvPr/>
        </p:nvSpPr>
        <p:spPr>
          <a:xfrm>
            <a:off x="582985" y="2089422"/>
            <a:ext cx="216024" cy="288033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1pPr>
            <a:lvl2pPr marL="19201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2pPr>
            <a:lvl3pPr marL="38403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3pPr>
            <a:lvl4pPr marL="57604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4pPr>
            <a:lvl5pPr marL="76806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5pPr>
            <a:lvl6pPr marL="960078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6pPr>
            <a:lvl7pPr marL="115209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7pPr>
            <a:lvl8pPr marL="1344110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8pPr>
            <a:lvl9pPr marL="153612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9pPr>
          </a:lstStyle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1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43" name="Номер слайда 22"/>
          <p:cNvSpPr txBox="1">
            <a:spLocks/>
          </p:cNvSpPr>
          <p:nvPr/>
        </p:nvSpPr>
        <p:spPr>
          <a:xfrm>
            <a:off x="611560" y="4293095"/>
            <a:ext cx="216024" cy="288033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1pPr>
            <a:lvl2pPr marL="19201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2pPr>
            <a:lvl3pPr marL="38403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3pPr>
            <a:lvl4pPr marL="57604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4pPr>
            <a:lvl5pPr marL="76806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5pPr>
            <a:lvl6pPr marL="960078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6pPr>
            <a:lvl7pPr marL="115209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7pPr>
            <a:lvl8pPr marL="1344110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8pPr>
            <a:lvl9pPr marL="153612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9pPr>
          </a:lstStyle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2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07785" y="108046"/>
            <a:ext cx="8428368" cy="238834"/>
          </a:xfrm>
          <a:prstGeom prst="rect">
            <a:avLst/>
          </a:prstGeom>
          <a:noFill/>
          <a:ln w="25400">
            <a:noFill/>
          </a:ln>
        </p:spPr>
        <p:txBody>
          <a:bodyPr wrap="none" lIns="38403" tIns="19202" rIns="38403" bIns="19202" rtlCol="0">
            <a:spAutoFit/>
          </a:bodyPr>
          <a:lstStyle/>
          <a:p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Федеральное казначейство                                                                              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                                                                     </a:t>
            </a:r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roskazna.ru</a:t>
            </a:r>
            <a:endParaRPr lang="id-ID" sz="1300" spc="-63" dirty="0">
              <a:solidFill>
                <a:schemeClr val="accent1">
                  <a:lumMod val="75000"/>
                  <a:lumOff val="25000"/>
                </a:schemeClr>
              </a:solidFill>
              <a:latin typeface="Calibri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3992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981" y="1274319"/>
            <a:ext cx="8131691" cy="2281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228268" y="603395"/>
            <a:ext cx="8691516" cy="377333"/>
          </a:xfrm>
          <a:prstGeom prst="rect">
            <a:avLst/>
          </a:prstGeom>
        </p:spPr>
        <p:txBody>
          <a:bodyPr wrap="none" lIns="38403" tIns="19202" rIns="38403" bIns="19202">
            <a:spAutoFit/>
          </a:bodyPr>
          <a:lstStyle/>
          <a:p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Контроль 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плана закупок по 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ч. 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5 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ст. 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99 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44-ФЗ и размещение в ЕИС</a:t>
            </a:r>
            <a:endParaRPr lang="ru-RU" sz="2200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 flipV="1">
            <a:off x="3900986" y="1155586"/>
            <a:ext cx="1346072" cy="69870"/>
            <a:chOff x="11238286" y="6370260"/>
            <a:chExt cx="12007569" cy="152400"/>
          </a:xfrm>
        </p:grpSpPr>
        <p:grpSp>
          <p:nvGrpSpPr>
            <p:cNvPr id="6" name="Group 5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8" name="Rectangle 42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" name="Rectangle 43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" name="Rectangle 44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45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7" name="Rectangle 41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-3100" y="0"/>
            <a:ext cx="9154244" cy="62186"/>
            <a:chOff x="11238286" y="6370260"/>
            <a:chExt cx="12007569" cy="152400"/>
          </a:xfrm>
        </p:grpSpPr>
        <p:grpSp>
          <p:nvGrpSpPr>
            <p:cNvPr id="14" name="Group 13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5" name="Rectangle 14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65" name="Picture 2" descr="U:\Бирюков\ГЕРБ КАЗНАЧЕЙСТВА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48" y="80628"/>
            <a:ext cx="35678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8" name="Прямая соединительная линия 167"/>
          <p:cNvCxnSpPr/>
          <p:nvPr/>
        </p:nvCxnSpPr>
        <p:spPr bwMode="auto">
          <a:xfrm>
            <a:off x="-3100" y="434106"/>
            <a:ext cx="9154244" cy="0"/>
          </a:xfrm>
          <a:prstGeom prst="line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254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6948264" y="6453336"/>
            <a:ext cx="2133600" cy="365125"/>
          </a:xfrm>
        </p:spPr>
        <p:txBody>
          <a:bodyPr/>
          <a:lstStyle/>
          <a:p>
            <a:fld id="{C0EB37D2-4202-4A90-8246-13FB6654ACC2}" type="slidenum">
              <a:rPr lang="ru-RU" smtClean="0"/>
              <a:pPr/>
              <a:t>31</a:t>
            </a:fld>
            <a:endParaRPr lang="ru-RU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6" name="Rectangle 103"/>
          <p:cNvSpPr/>
          <p:nvPr/>
        </p:nvSpPr>
        <p:spPr bwMode="auto">
          <a:xfrm>
            <a:off x="576341" y="3466840"/>
            <a:ext cx="8190275" cy="754248"/>
          </a:xfrm>
          <a:prstGeom prst="rect">
            <a:avLst/>
          </a:prstGeom>
          <a:solidFill>
            <a:srgbClr val="FE960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47" name="Oval 153"/>
          <p:cNvSpPr/>
          <p:nvPr/>
        </p:nvSpPr>
        <p:spPr bwMode="auto">
          <a:xfrm>
            <a:off x="198029" y="3429000"/>
            <a:ext cx="567104" cy="541108"/>
          </a:xfrm>
          <a:prstGeom prst="ellipse">
            <a:avLst/>
          </a:prstGeom>
          <a:solidFill>
            <a:srgbClr val="FE9601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sz="1800" b="1" dirty="0" smtClean="0">
                <a:solidFill>
                  <a:schemeClr val="bg1"/>
                </a:solidFill>
                <a:latin typeface="Calibri" pitchFamily="34" charset="0"/>
              </a:rPr>
              <a:t>1</a:t>
            </a:r>
            <a:endParaRPr lang="id-ID" sz="18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74225" y="3466052"/>
            <a:ext cx="7892392" cy="685110"/>
          </a:xfrm>
          <a:prstGeom prst="rect">
            <a:avLst/>
          </a:prstGeom>
        </p:spPr>
        <p:txBody>
          <a:bodyPr wrap="square" lIns="38403" tIns="19202" rIns="38403" bIns="19202">
            <a:spAutoFit/>
          </a:bodyPr>
          <a:lstStyle/>
          <a:p>
            <a:pPr algn="l"/>
            <a:r>
              <a:rPr lang="ru-RU" sz="1400" dirty="0" smtClean="0">
                <a:solidFill>
                  <a:schemeClr val="bg1"/>
                </a:solidFill>
              </a:rPr>
              <a:t>Для </a:t>
            </a:r>
            <a:r>
              <a:rPr lang="ru-RU" sz="1400" dirty="0">
                <a:solidFill>
                  <a:schemeClr val="bg1"/>
                </a:solidFill>
              </a:rPr>
              <a:t>отправки плана закупок на контроль по части 5 статьи 99 Закона 44-ФЗ </a:t>
            </a:r>
            <a:r>
              <a:rPr lang="ru-RU" sz="1400" dirty="0" smtClean="0">
                <a:solidFill>
                  <a:schemeClr val="bg1"/>
                </a:solidFill>
              </a:rPr>
              <a:t>и размещение в ЕИС необходимо </a:t>
            </a:r>
            <a:r>
              <a:rPr lang="ru-RU" sz="1400" dirty="0">
                <a:solidFill>
                  <a:schemeClr val="bg1"/>
                </a:solidFill>
              </a:rPr>
              <a:t>в списковой форме </a:t>
            </a:r>
            <a:r>
              <a:rPr lang="ru-RU" sz="1400" dirty="0" smtClean="0">
                <a:solidFill>
                  <a:schemeClr val="bg1"/>
                </a:solidFill>
              </a:rPr>
              <a:t>планов закупок </a:t>
            </a:r>
            <a:r>
              <a:rPr lang="ru-RU" sz="1400" dirty="0">
                <a:solidFill>
                  <a:schemeClr val="bg1"/>
                </a:solidFill>
              </a:rPr>
              <a:t>выбрать план закупок и нажать на кнопку  </a:t>
            </a:r>
            <a:r>
              <a:rPr lang="ru-RU" sz="1400" dirty="0" smtClean="0">
                <a:solidFill>
                  <a:schemeClr val="bg1"/>
                </a:solidFill>
              </a:rPr>
              <a:t>     «</a:t>
            </a:r>
            <a:r>
              <a:rPr lang="ru-RU" sz="1400" dirty="0">
                <a:solidFill>
                  <a:schemeClr val="bg1"/>
                </a:solidFill>
              </a:rPr>
              <a:t>Отправить на контроль </a:t>
            </a:r>
            <a:r>
              <a:rPr lang="ru-RU" sz="1400" dirty="0" smtClean="0">
                <a:solidFill>
                  <a:schemeClr val="bg1"/>
                </a:solidFill>
              </a:rPr>
              <a:t>и размещение в ЕИС»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50" name="Rectangle 103"/>
          <p:cNvSpPr/>
          <p:nvPr/>
        </p:nvSpPr>
        <p:spPr bwMode="auto">
          <a:xfrm rot="5400000">
            <a:off x="1481110" y="3878268"/>
            <a:ext cx="259082" cy="300843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rgbClr val="E1860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60" name="Rectangle 103"/>
          <p:cNvSpPr/>
          <p:nvPr/>
        </p:nvSpPr>
        <p:spPr bwMode="auto">
          <a:xfrm>
            <a:off x="591732" y="4258928"/>
            <a:ext cx="8190275" cy="10422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61" name="Oval 153"/>
          <p:cNvSpPr/>
          <p:nvPr/>
        </p:nvSpPr>
        <p:spPr bwMode="auto">
          <a:xfrm>
            <a:off x="213420" y="4221088"/>
            <a:ext cx="567104" cy="541108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sz="1800" b="1" dirty="0" smtClean="0">
                <a:solidFill>
                  <a:schemeClr val="bg1"/>
                </a:solidFill>
                <a:latin typeface="Calibri" pitchFamily="34" charset="0"/>
              </a:rPr>
              <a:t>2</a:t>
            </a:r>
            <a:endParaRPr lang="id-ID" sz="18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840283" y="4265215"/>
            <a:ext cx="7926333" cy="254223"/>
          </a:xfrm>
          <a:prstGeom prst="rect">
            <a:avLst/>
          </a:prstGeom>
        </p:spPr>
        <p:txBody>
          <a:bodyPr wrap="square" lIns="38403" tIns="19202" rIns="38403" bIns="19202">
            <a:spAutoFit/>
          </a:bodyPr>
          <a:lstStyle/>
          <a:p>
            <a:pPr algn="l"/>
            <a:r>
              <a:rPr lang="ru-RU" sz="1400" dirty="0" smtClean="0">
                <a:solidFill>
                  <a:schemeClr val="bg1"/>
                </a:solidFill>
              </a:rPr>
              <a:t>Цветовой </a:t>
            </a:r>
            <a:r>
              <a:rPr lang="ru-RU" sz="1400" dirty="0">
                <a:solidFill>
                  <a:schemeClr val="bg1"/>
                </a:solidFill>
              </a:rPr>
              <a:t>индикатор состояния прохождения контроля по части 5 статьи 99 Закона </a:t>
            </a:r>
            <a:r>
              <a:rPr lang="ru-RU" sz="1400" dirty="0" smtClean="0">
                <a:solidFill>
                  <a:schemeClr val="bg1"/>
                </a:solidFill>
              </a:rPr>
              <a:t>44-ФЗ: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67" name="Oval 153"/>
          <p:cNvSpPr/>
          <p:nvPr/>
        </p:nvSpPr>
        <p:spPr bwMode="auto">
          <a:xfrm>
            <a:off x="1176435" y="4503787"/>
            <a:ext cx="216000" cy="216000"/>
          </a:xfrm>
          <a:prstGeom prst="ellipse">
            <a:avLst/>
          </a:prstGeom>
          <a:solidFill>
            <a:schemeClr val="bg1">
              <a:lumMod val="50000"/>
            </a:schemeClr>
          </a:solidFill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d-ID" sz="1500" dirty="0">
              <a:latin typeface="Calibri" pitchFamily="34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1435999" y="4437112"/>
            <a:ext cx="2559937" cy="814441"/>
          </a:xfrm>
          <a:prstGeom prst="rect">
            <a:avLst/>
          </a:prstGeom>
        </p:spPr>
        <p:txBody>
          <a:bodyPr wrap="square" lIns="38403" tIns="19202" rIns="38403" bIns="19202">
            <a:spAutoFit/>
          </a:bodyPr>
          <a:lstStyle/>
          <a:p>
            <a:pPr algn="l">
              <a:lnSpc>
                <a:spcPts val="2100"/>
              </a:lnSpc>
            </a:pPr>
            <a:r>
              <a:rPr lang="ru-RU" sz="1200" dirty="0" smtClean="0">
                <a:solidFill>
                  <a:schemeClr val="bg1"/>
                </a:solidFill>
              </a:rPr>
              <a:t>«Контроль не проведен»</a:t>
            </a:r>
            <a:br>
              <a:rPr lang="ru-RU" sz="1200" dirty="0" smtClean="0">
                <a:solidFill>
                  <a:schemeClr val="bg1"/>
                </a:solidFill>
              </a:rPr>
            </a:br>
            <a:r>
              <a:rPr lang="ru-RU" sz="1200" dirty="0" smtClean="0">
                <a:solidFill>
                  <a:schemeClr val="bg1"/>
                </a:solidFill>
              </a:rPr>
              <a:t>«Контроль пройден»</a:t>
            </a:r>
            <a:br>
              <a:rPr lang="ru-RU" sz="1200" dirty="0" smtClean="0">
                <a:solidFill>
                  <a:schemeClr val="bg1"/>
                </a:solidFill>
              </a:rPr>
            </a:br>
            <a:r>
              <a:rPr lang="ru-RU" sz="1200" dirty="0" smtClean="0">
                <a:solidFill>
                  <a:schemeClr val="bg1"/>
                </a:solidFill>
              </a:rPr>
              <a:t>«Отправлено на проверку»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4461892" y="4581128"/>
            <a:ext cx="2108083" cy="545136"/>
          </a:xfrm>
          <a:prstGeom prst="rect">
            <a:avLst/>
          </a:prstGeom>
        </p:spPr>
        <p:txBody>
          <a:bodyPr wrap="square" lIns="38403" tIns="19202" rIns="38403" bIns="19202">
            <a:spAutoFit/>
          </a:bodyPr>
          <a:lstStyle/>
          <a:p>
            <a:pPr algn="l">
              <a:lnSpc>
                <a:spcPts val="2100"/>
              </a:lnSpc>
            </a:pPr>
            <a:r>
              <a:rPr lang="ru-RU" sz="1200" dirty="0" smtClean="0">
                <a:solidFill>
                  <a:schemeClr val="bg1"/>
                </a:solidFill>
              </a:rPr>
              <a:t>«Контроль не пройден»</a:t>
            </a:r>
            <a:br>
              <a:rPr lang="ru-RU" sz="1200" dirty="0" smtClean="0">
                <a:solidFill>
                  <a:schemeClr val="bg1"/>
                </a:solidFill>
              </a:rPr>
            </a:br>
            <a:r>
              <a:rPr lang="ru-RU" sz="1200" dirty="0" smtClean="0">
                <a:solidFill>
                  <a:schemeClr val="bg1"/>
                </a:solidFill>
              </a:rPr>
              <a:t>«Контроль отменен»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72" name="Oval 153"/>
          <p:cNvSpPr/>
          <p:nvPr/>
        </p:nvSpPr>
        <p:spPr bwMode="auto">
          <a:xfrm>
            <a:off x="1177132" y="4775594"/>
            <a:ext cx="216000" cy="216000"/>
          </a:xfrm>
          <a:prstGeom prst="ellipse">
            <a:avLst/>
          </a:prstGeom>
          <a:solidFill>
            <a:srgbClr val="15FF52"/>
          </a:solidFill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d-ID" sz="1500" dirty="0">
              <a:latin typeface="Calibri" pitchFamily="34" charset="0"/>
            </a:endParaRPr>
          </a:p>
        </p:txBody>
      </p:sp>
      <p:sp>
        <p:nvSpPr>
          <p:cNvPr id="73" name="Oval 153"/>
          <p:cNvSpPr/>
          <p:nvPr/>
        </p:nvSpPr>
        <p:spPr bwMode="auto">
          <a:xfrm>
            <a:off x="1177132" y="5039248"/>
            <a:ext cx="216000" cy="216000"/>
          </a:xfrm>
          <a:prstGeom prst="ellipse">
            <a:avLst/>
          </a:prstGeom>
          <a:solidFill>
            <a:srgbClr val="FFFF00"/>
          </a:solidFill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sz="1500" dirty="0" smtClean="0">
                <a:latin typeface="Calibri" pitchFamily="34" charset="0"/>
              </a:rPr>
              <a:t> </a:t>
            </a:r>
            <a:endParaRPr lang="id-ID" sz="1500" dirty="0">
              <a:latin typeface="Calibri" pitchFamily="34" charset="0"/>
            </a:endParaRPr>
          </a:p>
        </p:txBody>
      </p:sp>
      <p:sp>
        <p:nvSpPr>
          <p:cNvPr id="74" name="Oval 153"/>
          <p:cNvSpPr/>
          <p:nvPr/>
        </p:nvSpPr>
        <p:spPr bwMode="auto">
          <a:xfrm>
            <a:off x="4225713" y="4637696"/>
            <a:ext cx="216000" cy="216000"/>
          </a:xfrm>
          <a:prstGeom prst="ellipse">
            <a:avLst/>
          </a:prstGeom>
          <a:solidFill>
            <a:srgbClr val="FF0000"/>
          </a:solidFill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d-ID" sz="1500" dirty="0">
              <a:latin typeface="Calibri" pitchFamily="34" charset="0"/>
            </a:endParaRPr>
          </a:p>
        </p:txBody>
      </p:sp>
      <p:sp>
        <p:nvSpPr>
          <p:cNvPr id="75" name="Oval 153"/>
          <p:cNvSpPr/>
          <p:nvPr/>
        </p:nvSpPr>
        <p:spPr bwMode="auto">
          <a:xfrm>
            <a:off x="4226410" y="4909503"/>
            <a:ext cx="216000" cy="216000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d-ID" sz="1500" dirty="0">
              <a:latin typeface="Calibri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07785" y="108046"/>
            <a:ext cx="8428368" cy="238834"/>
          </a:xfrm>
          <a:prstGeom prst="rect">
            <a:avLst/>
          </a:prstGeom>
          <a:noFill/>
          <a:ln w="25400">
            <a:noFill/>
          </a:ln>
        </p:spPr>
        <p:txBody>
          <a:bodyPr wrap="none" lIns="38403" tIns="19202" rIns="38403" bIns="19202" rtlCol="0">
            <a:spAutoFit/>
          </a:bodyPr>
          <a:lstStyle/>
          <a:p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Федеральное казначейство                                                                              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                                                                     </a:t>
            </a:r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roskazna.ru</a:t>
            </a:r>
            <a:endParaRPr lang="id-ID" sz="1300" spc="-63" dirty="0">
              <a:solidFill>
                <a:schemeClr val="accent1">
                  <a:lumMod val="75000"/>
                  <a:lumOff val="25000"/>
                </a:schemeClr>
              </a:solidFill>
              <a:latin typeface="Calibri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2" name="Рисунок 51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75454" y="3911564"/>
            <a:ext cx="276225" cy="25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" name="Rectangle 103"/>
          <p:cNvSpPr/>
          <p:nvPr/>
        </p:nvSpPr>
        <p:spPr bwMode="auto">
          <a:xfrm>
            <a:off x="521062" y="5339048"/>
            <a:ext cx="8260945" cy="970272"/>
          </a:xfrm>
          <a:prstGeom prst="rect">
            <a:avLst/>
          </a:prstGeom>
          <a:solidFill>
            <a:srgbClr val="86269B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71" name="Oval 153"/>
          <p:cNvSpPr/>
          <p:nvPr/>
        </p:nvSpPr>
        <p:spPr bwMode="auto">
          <a:xfrm>
            <a:off x="213420" y="5301208"/>
            <a:ext cx="567104" cy="541108"/>
          </a:xfrm>
          <a:prstGeom prst="ellipse">
            <a:avLst/>
          </a:prstGeom>
          <a:solidFill>
            <a:srgbClr val="86269B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sz="1800" b="1" dirty="0">
                <a:solidFill>
                  <a:schemeClr val="bg1"/>
                </a:solidFill>
                <a:latin typeface="+mj-lt"/>
              </a:rPr>
              <a:t>3</a:t>
            </a:r>
            <a:endParaRPr lang="id-ID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6" name="Oval 153"/>
          <p:cNvSpPr/>
          <p:nvPr/>
        </p:nvSpPr>
        <p:spPr bwMode="auto">
          <a:xfrm>
            <a:off x="1187624" y="5655915"/>
            <a:ext cx="216000" cy="216000"/>
          </a:xfrm>
          <a:prstGeom prst="ellipse">
            <a:avLst/>
          </a:prstGeom>
          <a:solidFill>
            <a:schemeClr val="bg1">
              <a:lumMod val="50000"/>
            </a:schemeClr>
          </a:solidFill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d-ID" sz="1500" dirty="0">
              <a:latin typeface="Calibri" pitchFamily="34" charset="0"/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1447188" y="5589240"/>
            <a:ext cx="2559937" cy="577388"/>
          </a:xfrm>
          <a:prstGeom prst="rect">
            <a:avLst/>
          </a:prstGeom>
        </p:spPr>
        <p:txBody>
          <a:bodyPr wrap="square" lIns="38403" tIns="19202" rIns="38403" bIns="19202">
            <a:spAutoFit/>
          </a:bodyPr>
          <a:lstStyle/>
          <a:p>
            <a:pPr algn="l">
              <a:lnSpc>
                <a:spcPts val="2100"/>
              </a:lnSpc>
            </a:pPr>
            <a:r>
              <a:rPr lang="ru-RU" sz="1200" dirty="0" smtClean="0">
                <a:solidFill>
                  <a:schemeClr val="bg1"/>
                </a:solidFill>
              </a:rPr>
              <a:t>«Не размещено  в ЕИС»</a:t>
            </a:r>
            <a:br>
              <a:rPr lang="ru-RU" sz="1200" dirty="0" smtClean="0">
                <a:solidFill>
                  <a:schemeClr val="bg1"/>
                </a:solidFill>
              </a:rPr>
            </a:br>
            <a:r>
              <a:rPr lang="ru-RU" sz="1200" dirty="0" smtClean="0">
                <a:solidFill>
                  <a:schemeClr val="bg1"/>
                </a:solidFill>
              </a:rPr>
              <a:t>«Отправлено в ЕИС»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4471524" y="5615284"/>
            <a:ext cx="3084019" cy="577388"/>
          </a:xfrm>
          <a:prstGeom prst="rect">
            <a:avLst/>
          </a:prstGeom>
        </p:spPr>
        <p:txBody>
          <a:bodyPr wrap="square" lIns="38403" tIns="19202" rIns="38403" bIns="19202">
            <a:spAutoFit/>
          </a:bodyPr>
          <a:lstStyle/>
          <a:p>
            <a:pPr algn="l">
              <a:lnSpc>
                <a:spcPts val="2100"/>
              </a:lnSpc>
            </a:pPr>
            <a:r>
              <a:rPr lang="ru-RU" sz="1200" dirty="0" smtClean="0">
                <a:solidFill>
                  <a:schemeClr val="bg1"/>
                </a:solidFill>
              </a:rPr>
              <a:t>«Размещено в ЕИС»</a:t>
            </a:r>
            <a:br>
              <a:rPr lang="ru-RU" sz="1200" dirty="0" smtClean="0">
                <a:solidFill>
                  <a:schemeClr val="bg1"/>
                </a:solidFill>
              </a:rPr>
            </a:br>
            <a:r>
              <a:rPr lang="ru-RU" sz="1200" dirty="0" smtClean="0">
                <a:solidFill>
                  <a:schemeClr val="bg1"/>
                </a:solidFill>
              </a:rPr>
              <a:t>«Ошибка при размещении в ЕИС»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79" name="Oval 153"/>
          <p:cNvSpPr/>
          <p:nvPr/>
        </p:nvSpPr>
        <p:spPr bwMode="auto">
          <a:xfrm>
            <a:off x="1188321" y="5927722"/>
            <a:ext cx="216000" cy="216000"/>
          </a:xfrm>
          <a:prstGeom prst="ellipse">
            <a:avLst/>
          </a:prstGeom>
          <a:solidFill>
            <a:srgbClr val="FFFF00"/>
          </a:solidFill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d-ID" sz="1500" dirty="0">
              <a:latin typeface="Calibri" pitchFamily="34" charset="0"/>
            </a:endParaRPr>
          </a:p>
        </p:txBody>
      </p:sp>
      <p:sp>
        <p:nvSpPr>
          <p:cNvPr id="80" name="Oval 153"/>
          <p:cNvSpPr/>
          <p:nvPr/>
        </p:nvSpPr>
        <p:spPr bwMode="auto">
          <a:xfrm>
            <a:off x="4235345" y="5671852"/>
            <a:ext cx="216000" cy="216000"/>
          </a:xfrm>
          <a:prstGeom prst="ellipse">
            <a:avLst/>
          </a:prstGeom>
          <a:solidFill>
            <a:srgbClr val="15FF52"/>
          </a:solidFill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d-ID" sz="1500" dirty="0">
              <a:latin typeface="Calibri" pitchFamily="34" charset="0"/>
            </a:endParaRPr>
          </a:p>
        </p:txBody>
      </p:sp>
      <p:sp>
        <p:nvSpPr>
          <p:cNvPr id="81" name="Oval 153"/>
          <p:cNvSpPr/>
          <p:nvPr/>
        </p:nvSpPr>
        <p:spPr bwMode="auto">
          <a:xfrm>
            <a:off x="4236042" y="5943659"/>
            <a:ext cx="216000" cy="216000"/>
          </a:xfrm>
          <a:prstGeom prst="ellipse">
            <a:avLst/>
          </a:prstGeom>
          <a:solidFill>
            <a:srgbClr val="FF0000"/>
          </a:solidFill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d-ID" sz="1500" dirty="0">
              <a:latin typeface="Calibri" pitchFamily="34" charset="0"/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1034083" y="5402485"/>
            <a:ext cx="7560660" cy="285000"/>
          </a:xfrm>
          <a:prstGeom prst="rect">
            <a:avLst/>
          </a:prstGeom>
        </p:spPr>
        <p:txBody>
          <a:bodyPr wrap="square" lIns="38403" tIns="19202" rIns="38403" bIns="19202">
            <a:spAutoFit/>
          </a:bodyPr>
          <a:lstStyle/>
          <a:p>
            <a:pPr algn="l"/>
            <a:r>
              <a:rPr lang="ru-RU" sz="1600" dirty="0" smtClean="0">
                <a:solidFill>
                  <a:schemeClr val="bg1"/>
                </a:solidFill>
              </a:rPr>
              <a:t>Цветовой индикатор статуса </a:t>
            </a:r>
            <a:r>
              <a:rPr lang="ru-RU" sz="1600" dirty="0">
                <a:solidFill>
                  <a:schemeClr val="bg1"/>
                </a:solidFill>
              </a:rPr>
              <a:t>размещения в </a:t>
            </a:r>
            <a:r>
              <a:rPr lang="ru-RU" sz="1600" dirty="0" smtClean="0">
                <a:solidFill>
                  <a:schemeClr val="bg1"/>
                </a:solidFill>
              </a:rPr>
              <a:t>ЕИС:</a:t>
            </a:r>
            <a:endParaRPr lang="ru-RU" sz="16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7199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-12442" y="0"/>
            <a:ext cx="9156442" cy="6858000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38403" tIns="19202" rIns="38403" bIns="19202" numCol="1" rtlCol="0" anchor="t" anchorCtr="0" compatLnSpc="1">
            <a:prstTxWarp prst="textNoShape">
              <a:avLst/>
            </a:prstTxWarp>
          </a:bodyPr>
          <a:lstStyle/>
          <a:p>
            <a:pPr defTabSz="384032"/>
            <a:endParaRPr lang="id-ID" dirty="0"/>
          </a:p>
        </p:txBody>
      </p:sp>
      <p:grpSp>
        <p:nvGrpSpPr>
          <p:cNvPr id="3" name="Group 2"/>
          <p:cNvGrpSpPr/>
          <p:nvPr/>
        </p:nvGrpSpPr>
        <p:grpSpPr>
          <a:xfrm>
            <a:off x="1285875" y="2470472"/>
            <a:ext cx="7174557" cy="2101528"/>
            <a:chOff x="2714595" y="4940944"/>
            <a:chExt cx="19132152" cy="4203055"/>
          </a:xfrm>
        </p:grpSpPr>
        <p:grpSp>
          <p:nvGrpSpPr>
            <p:cNvPr id="4" name="Group 3"/>
            <p:cNvGrpSpPr/>
            <p:nvPr/>
          </p:nvGrpSpPr>
          <p:grpSpPr>
            <a:xfrm>
              <a:off x="2714595" y="4940944"/>
              <a:ext cx="18295652" cy="4203055"/>
              <a:chOff x="11238286" y="6370260"/>
              <a:chExt cx="12007569" cy="152400"/>
            </a:xfrm>
          </p:grpSpPr>
          <p:grpSp>
            <p:nvGrpSpPr>
              <p:cNvPr id="5" name="Group 4"/>
              <p:cNvGrpSpPr/>
              <p:nvPr/>
            </p:nvGrpSpPr>
            <p:grpSpPr>
              <a:xfrm>
                <a:off x="13639800" y="6370260"/>
                <a:ext cx="9606055" cy="152400"/>
                <a:chOff x="2055030" y="1463669"/>
                <a:chExt cx="2304256" cy="544908"/>
              </a:xfrm>
            </p:grpSpPr>
            <p:sp>
              <p:nvSpPr>
                <p:cNvPr id="7" name="Rectangle 6"/>
                <p:cNvSpPr/>
                <p:nvPr/>
              </p:nvSpPr>
              <p:spPr>
                <a:xfrm>
                  <a:off x="2055030" y="1463670"/>
                  <a:ext cx="576064" cy="544907"/>
                </a:xfrm>
                <a:prstGeom prst="rect">
                  <a:avLst/>
                </a:prstGeom>
                <a:solidFill>
                  <a:srgbClr val="CC0063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" name="Rectangle 7"/>
                <p:cNvSpPr/>
                <p:nvPr/>
              </p:nvSpPr>
              <p:spPr>
                <a:xfrm>
                  <a:off x="2631094" y="1463670"/>
                  <a:ext cx="576064" cy="544907"/>
                </a:xfrm>
                <a:prstGeom prst="rect">
                  <a:avLst/>
                </a:prstGeom>
                <a:solidFill>
                  <a:srgbClr val="86269B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9" name="Rectangle 8"/>
                <p:cNvSpPr/>
                <p:nvPr/>
              </p:nvSpPr>
              <p:spPr>
                <a:xfrm>
                  <a:off x="3207158" y="1463669"/>
                  <a:ext cx="576064" cy="544907"/>
                </a:xfrm>
                <a:prstGeom prst="rect">
                  <a:avLst/>
                </a:prstGeom>
                <a:solidFill>
                  <a:srgbClr val="00D2F1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0" name="Rectangle 9"/>
                <p:cNvSpPr/>
                <p:nvPr/>
              </p:nvSpPr>
              <p:spPr>
                <a:xfrm>
                  <a:off x="3783222" y="1463670"/>
                  <a:ext cx="576064" cy="544907"/>
                </a:xfrm>
                <a:prstGeom prst="rect">
                  <a:avLst/>
                </a:prstGeom>
                <a:solidFill>
                  <a:srgbClr val="00B796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6" name="Rectangle 5"/>
              <p:cNvSpPr/>
              <p:nvPr/>
            </p:nvSpPr>
            <p:spPr>
              <a:xfrm>
                <a:off x="11238286" y="6370260"/>
                <a:ext cx="2401514" cy="152400"/>
              </a:xfrm>
              <a:prstGeom prst="rect">
                <a:avLst/>
              </a:prstGeom>
              <a:solidFill>
                <a:srgbClr val="FE9601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" name="Rectangle 1"/>
            <p:cNvSpPr/>
            <p:nvPr/>
          </p:nvSpPr>
          <p:spPr>
            <a:xfrm>
              <a:off x="4930347" y="6257638"/>
              <a:ext cx="16916400" cy="14157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ru-RU" sz="4000" b="1" dirty="0">
                  <a:solidFill>
                    <a:schemeClr val="bg1">
                      <a:lumMod val="95000"/>
                    </a:schemeClr>
                  </a:solidFill>
                  <a:latin typeface="Source Sans Pro" panose="020B0503030403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Спасибо за внимание!</a:t>
              </a:r>
              <a:endParaRPr lang="id-ID" sz="4000" b="1" dirty="0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6948264" y="6453336"/>
            <a:ext cx="2133600" cy="365125"/>
          </a:xfrm>
        </p:spPr>
        <p:txBody>
          <a:bodyPr/>
          <a:lstStyle/>
          <a:p>
            <a:fld id="{C0EB37D2-4202-4A90-8246-13FB6654ACC2}" type="slidenum">
              <a:rPr lang="ru-RU" smtClean="0"/>
              <a:pPr/>
              <a:t>32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37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Rectangle 103"/>
          <p:cNvSpPr/>
          <p:nvPr/>
        </p:nvSpPr>
        <p:spPr bwMode="auto">
          <a:xfrm rot="16200000">
            <a:off x="2012530" y="-485642"/>
            <a:ext cx="585921" cy="4342264"/>
          </a:xfrm>
          <a:prstGeom prst="rect">
            <a:avLst/>
          </a:prstGeom>
          <a:solidFill>
            <a:srgbClr val="00B0F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143" name="Rectangle 103"/>
          <p:cNvSpPr/>
          <p:nvPr/>
        </p:nvSpPr>
        <p:spPr bwMode="auto">
          <a:xfrm rot="16200000">
            <a:off x="1894957" y="385569"/>
            <a:ext cx="800598" cy="4348773"/>
          </a:xfrm>
          <a:prstGeom prst="rect">
            <a:avLst/>
          </a:prstGeom>
          <a:solidFill>
            <a:srgbClr val="00B796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144" name="Rectangle 103"/>
          <p:cNvSpPr/>
          <p:nvPr/>
        </p:nvSpPr>
        <p:spPr bwMode="auto">
          <a:xfrm rot="16200000">
            <a:off x="1922148" y="1307557"/>
            <a:ext cx="730676" cy="4342264"/>
          </a:xfrm>
          <a:prstGeom prst="rect">
            <a:avLst/>
          </a:prstGeom>
          <a:solidFill>
            <a:srgbClr val="00B0F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150" name="Rectangle 103"/>
          <p:cNvSpPr/>
          <p:nvPr/>
        </p:nvSpPr>
        <p:spPr bwMode="auto">
          <a:xfrm rot="16200000">
            <a:off x="2005673" y="2072576"/>
            <a:ext cx="543306" cy="4348981"/>
          </a:xfrm>
          <a:prstGeom prst="rect">
            <a:avLst/>
          </a:prstGeom>
          <a:solidFill>
            <a:srgbClr val="00B796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149" name="Rectangle 103"/>
          <p:cNvSpPr/>
          <p:nvPr/>
        </p:nvSpPr>
        <p:spPr bwMode="auto">
          <a:xfrm rot="16200000">
            <a:off x="2090656" y="2704512"/>
            <a:ext cx="391748" cy="4342264"/>
          </a:xfrm>
          <a:prstGeom prst="rect">
            <a:avLst/>
          </a:prstGeom>
          <a:solidFill>
            <a:srgbClr val="00B0F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148" name="Rectangle 103"/>
          <p:cNvSpPr/>
          <p:nvPr/>
        </p:nvSpPr>
        <p:spPr bwMode="auto">
          <a:xfrm rot="16200000">
            <a:off x="2063968" y="3298355"/>
            <a:ext cx="463823" cy="4335936"/>
          </a:xfrm>
          <a:prstGeom prst="rect">
            <a:avLst/>
          </a:prstGeom>
          <a:solidFill>
            <a:srgbClr val="00B796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147" name="Rectangle 103"/>
          <p:cNvSpPr/>
          <p:nvPr/>
        </p:nvSpPr>
        <p:spPr bwMode="auto">
          <a:xfrm rot="16200000">
            <a:off x="2065491" y="3952662"/>
            <a:ext cx="442075" cy="4342264"/>
          </a:xfrm>
          <a:prstGeom prst="rect">
            <a:avLst/>
          </a:prstGeom>
          <a:solidFill>
            <a:srgbClr val="00B0F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154" name="Rectangle 103"/>
          <p:cNvSpPr/>
          <p:nvPr/>
        </p:nvSpPr>
        <p:spPr bwMode="auto">
          <a:xfrm rot="16200000">
            <a:off x="6608654" y="218188"/>
            <a:ext cx="432337" cy="4439471"/>
          </a:xfrm>
          <a:prstGeom prst="rect">
            <a:avLst/>
          </a:prstGeom>
          <a:solidFill>
            <a:srgbClr val="00B0F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153" name="Rectangle 103"/>
          <p:cNvSpPr/>
          <p:nvPr/>
        </p:nvSpPr>
        <p:spPr bwMode="auto">
          <a:xfrm rot="16200000">
            <a:off x="6560670" y="854753"/>
            <a:ext cx="546964" cy="4433004"/>
          </a:xfrm>
          <a:prstGeom prst="rect">
            <a:avLst/>
          </a:prstGeom>
          <a:solidFill>
            <a:srgbClr val="00B796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152" name="Rectangle 103"/>
          <p:cNvSpPr/>
          <p:nvPr/>
        </p:nvSpPr>
        <p:spPr bwMode="auto">
          <a:xfrm rot="16200000">
            <a:off x="6409553" y="1674220"/>
            <a:ext cx="830543" cy="4439471"/>
          </a:xfrm>
          <a:prstGeom prst="rect">
            <a:avLst/>
          </a:prstGeom>
          <a:solidFill>
            <a:srgbClr val="00B0F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156" name="Rectangle 103"/>
          <p:cNvSpPr/>
          <p:nvPr/>
        </p:nvSpPr>
        <p:spPr bwMode="auto">
          <a:xfrm rot="16200000">
            <a:off x="6580957" y="2473548"/>
            <a:ext cx="502238" cy="4433002"/>
          </a:xfrm>
          <a:prstGeom prst="rect">
            <a:avLst/>
          </a:prstGeom>
          <a:solidFill>
            <a:srgbClr val="00B796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157" name="Rectangle 103"/>
          <p:cNvSpPr/>
          <p:nvPr/>
        </p:nvSpPr>
        <p:spPr bwMode="auto">
          <a:xfrm rot="16200000">
            <a:off x="6573976" y="3879768"/>
            <a:ext cx="483532" cy="4446596"/>
          </a:xfrm>
          <a:prstGeom prst="rect">
            <a:avLst/>
          </a:prstGeom>
          <a:solidFill>
            <a:srgbClr val="00B796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155" name="Rectangle 103"/>
          <p:cNvSpPr/>
          <p:nvPr/>
        </p:nvSpPr>
        <p:spPr bwMode="auto">
          <a:xfrm rot="16200000">
            <a:off x="6493609" y="3142825"/>
            <a:ext cx="669866" cy="4438003"/>
          </a:xfrm>
          <a:prstGeom prst="rect">
            <a:avLst/>
          </a:prstGeom>
          <a:solidFill>
            <a:srgbClr val="00B0F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151" name="Rectangle 103"/>
          <p:cNvSpPr/>
          <p:nvPr/>
        </p:nvSpPr>
        <p:spPr bwMode="auto">
          <a:xfrm rot="16200000">
            <a:off x="6477424" y="-472395"/>
            <a:ext cx="694104" cy="4429871"/>
          </a:xfrm>
          <a:prstGeom prst="rect">
            <a:avLst/>
          </a:prstGeom>
          <a:solidFill>
            <a:srgbClr val="00B796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25760" y="603395"/>
            <a:ext cx="8296537" cy="377333"/>
          </a:xfrm>
          <a:prstGeom prst="rect">
            <a:avLst/>
          </a:prstGeom>
        </p:spPr>
        <p:txBody>
          <a:bodyPr wrap="none" lIns="38403" tIns="19202" rIns="38403" bIns="19202">
            <a:spAutoFit/>
          </a:bodyPr>
          <a:lstStyle/>
          <a:p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Элементы 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управления для работы с позициями плана 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закупок</a:t>
            </a:r>
            <a:endParaRPr lang="ru-RU" sz="2200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 flipV="1">
            <a:off x="3900992" y="1159679"/>
            <a:ext cx="1346072" cy="69870"/>
            <a:chOff x="11238286" y="6370260"/>
            <a:chExt cx="12007569" cy="152400"/>
          </a:xfrm>
        </p:grpSpPr>
        <p:grpSp>
          <p:nvGrpSpPr>
            <p:cNvPr id="6" name="Group 5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8" name="Rectangle 42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" name="Rectangle 43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" name="Rectangle 44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45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7" name="Rectangle 41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-3100" y="0"/>
            <a:ext cx="9154244" cy="62186"/>
            <a:chOff x="11238286" y="6370260"/>
            <a:chExt cx="12007569" cy="152400"/>
          </a:xfrm>
        </p:grpSpPr>
        <p:grpSp>
          <p:nvGrpSpPr>
            <p:cNvPr id="14" name="Group 13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5" name="Rectangle 14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65" name="Picture 2" descr="U:\Бирюков\ГЕРБ КАЗНАЧЕЙСТВА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48" y="80628"/>
            <a:ext cx="35678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8" name="Прямая соединительная линия 167"/>
          <p:cNvCxnSpPr/>
          <p:nvPr/>
        </p:nvCxnSpPr>
        <p:spPr bwMode="auto">
          <a:xfrm>
            <a:off x="-3100" y="434106"/>
            <a:ext cx="9154244" cy="0"/>
          </a:xfrm>
          <a:prstGeom prst="line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254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6948264" y="6453336"/>
            <a:ext cx="2133600" cy="365125"/>
          </a:xfrm>
        </p:spPr>
        <p:txBody>
          <a:bodyPr/>
          <a:lstStyle/>
          <a:p>
            <a:fld id="{C0EB37D2-4202-4A90-8246-13FB6654ACC2}" type="slidenum">
              <a:rPr lang="ru-RU" smtClean="0"/>
              <a:pPr/>
              <a:t>4</a:t>
            </a:fld>
            <a:endParaRPr lang="ru-RU" dirty="0"/>
          </a:p>
        </p:txBody>
      </p:sp>
      <p:pic>
        <p:nvPicPr>
          <p:cNvPr id="29" name="Рисунок 28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7526" y="1514440"/>
            <a:ext cx="379730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Рисунок 30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2321" y="2348880"/>
            <a:ext cx="360000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Рисунок 33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7735" y="3329462"/>
            <a:ext cx="360000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Рисунок 34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35258" y="4083279"/>
            <a:ext cx="448310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0921651"/>
              </p:ext>
            </p:extLst>
          </p:nvPr>
        </p:nvGraphicFramePr>
        <p:xfrm>
          <a:off x="265502" y="4683332"/>
          <a:ext cx="396000" cy="39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8" r:id="rId10" imgW="453823" imgH="428490" progId="Visio.Drawing.11">
                  <p:embed/>
                </p:oleObj>
              </mc:Choice>
              <mc:Fallback>
                <p:oleObj r:id="rId10" imgW="453823" imgH="42849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5502" y="4683332"/>
                        <a:ext cx="396000" cy="3960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6" name="Рисунок 35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98773" y="5300752"/>
            <a:ext cx="360000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Рисунок 36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98130" y="5958349"/>
            <a:ext cx="360000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Рисунок 37"/>
          <p:cNvPicPr/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795918" y="1565274"/>
            <a:ext cx="353695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Рисунок 38"/>
          <p:cNvPicPr/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795958" y="2269872"/>
            <a:ext cx="360000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Рисунок 43"/>
          <p:cNvPicPr/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818818" y="2960256"/>
            <a:ext cx="324000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Рисунок 44"/>
          <p:cNvPicPr/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826916" y="3718289"/>
            <a:ext cx="324000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Рисунок 45"/>
          <p:cNvPicPr/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4826438" y="4544227"/>
            <a:ext cx="324000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Рисунок 46"/>
          <p:cNvPicPr/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810765" y="5941065"/>
            <a:ext cx="324000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Рисунок 47"/>
          <p:cNvPicPr/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4821969" y="5199826"/>
            <a:ext cx="360000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" name="Прямоугольник 163"/>
          <p:cNvSpPr/>
          <p:nvPr/>
        </p:nvSpPr>
        <p:spPr>
          <a:xfrm>
            <a:off x="798275" y="1430728"/>
            <a:ext cx="3749198" cy="500444"/>
          </a:xfrm>
          <a:prstGeom prst="rect">
            <a:avLst/>
          </a:prstGeom>
        </p:spPr>
        <p:txBody>
          <a:bodyPr wrap="square" lIns="38403" tIns="19202" rIns="38403" bIns="19202">
            <a:spAutoFit/>
          </a:bodyPr>
          <a:lstStyle/>
          <a:p>
            <a:pPr algn="l">
              <a:lnSpc>
                <a:spcPts val="1200"/>
              </a:lnSpc>
            </a:pPr>
            <a:r>
              <a:rPr lang="ru-RU" sz="1100" b="1" dirty="0">
                <a:solidFill>
                  <a:schemeClr val="bg1"/>
                </a:solidFill>
              </a:rPr>
              <a:t>«Создать». </a:t>
            </a:r>
            <a:r>
              <a:rPr lang="ru-RU" sz="1100" dirty="0">
                <a:solidFill>
                  <a:schemeClr val="bg1"/>
                </a:solidFill>
              </a:rPr>
              <a:t>При нажатии отобразится формуляр карточки позиции плана закупок типа 200 (300, 400)</a:t>
            </a:r>
            <a:br>
              <a:rPr lang="ru-RU" sz="1100" dirty="0">
                <a:solidFill>
                  <a:schemeClr val="bg1"/>
                </a:solidFill>
              </a:rPr>
            </a:br>
            <a:r>
              <a:rPr lang="ru-RU" sz="1100" dirty="0">
                <a:solidFill>
                  <a:schemeClr val="bg1"/>
                </a:solidFill>
              </a:rPr>
              <a:t>для создания новой позиции</a:t>
            </a:r>
          </a:p>
        </p:txBody>
      </p:sp>
      <p:sp>
        <p:nvSpPr>
          <p:cNvPr id="166" name="Прямоугольник 165"/>
          <p:cNvSpPr/>
          <p:nvPr/>
        </p:nvSpPr>
        <p:spPr>
          <a:xfrm>
            <a:off x="799851" y="2202205"/>
            <a:ext cx="3750643" cy="654332"/>
          </a:xfrm>
          <a:prstGeom prst="rect">
            <a:avLst/>
          </a:prstGeom>
        </p:spPr>
        <p:txBody>
          <a:bodyPr wrap="square" lIns="38403" tIns="19202" rIns="38403" bIns="19202">
            <a:spAutoFit/>
          </a:bodyPr>
          <a:lstStyle/>
          <a:p>
            <a:pPr algn="l">
              <a:lnSpc>
                <a:spcPts val="1200"/>
              </a:lnSpc>
            </a:pPr>
            <a:r>
              <a:rPr lang="ru-RU" sz="1100" b="1" dirty="0" smtClean="0">
                <a:solidFill>
                  <a:schemeClr val="bg1"/>
                </a:solidFill>
              </a:rPr>
              <a:t>«Создать на основе КУЗ»</a:t>
            </a:r>
            <a:r>
              <a:rPr lang="ru-RU" sz="1100" dirty="0" smtClean="0">
                <a:solidFill>
                  <a:schemeClr val="bg1"/>
                </a:solidFill>
              </a:rPr>
              <a:t>. При нажатии предоставляется пользователю окно выбора года размещения извещения плана закупок и далее окно выбора карточки укрупненной закупки (</a:t>
            </a:r>
            <a:r>
              <a:rPr lang="ru-RU" sz="1100" dirty="0">
                <a:solidFill>
                  <a:schemeClr val="bg1"/>
                </a:solidFill>
              </a:rPr>
              <a:t>К</a:t>
            </a:r>
            <a:r>
              <a:rPr lang="ru-RU" sz="1100" dirty="0" smtClean="0">
                <a:solidFill>
                  <a:schemeClr val="bg1"/>
                </a:solidFill>
              </a:rPr>
              <a:t>УЗ)</a:t>
            </a:r>
            <a:endParaRPr lang="ru-RU" sz="1100" dirty="0">
              <a:solidFill>
                <a:schemeClr val="bg1"/>
              </a:solidFill>
            </a:endParaRPr>
          </a:p>
        </p:txBody>
      </p:sp>
      <p:sp>
        <p:nvSpPr>
          <p:cNvPr id="169" name="Прямоугольник 168"/>
          <p:cNvSpPr/>
          <p:nvPr/>
        </p:nvSpPr>
        <p:spPr>
          <a:xfrm>
            <a:off x="778981" y="3156279"/>
            <a:ext cx="3751964" cy="654332"/>
          </a:xfrm>
          <a:prstGeom prst="rect">
            <a:avLst/>
          </a:prstGeom>
        </p:spPr>
        <p:txBody>
          <a:bodyPr wrap="square" lIns="38403" tIns="19202" rIns="38403" bIns="19202">
            <a:spAutoFit/>
          </a:bodyPr>
          <a:lstStyle/>
          <a:p>
            <a:pPr algn="l">
              <a:lnSpc>
                <a:spcPts val="1200"/>
              </a:lnSpc>
            </a:pPr>
            <a:r>
              <a:rPr lang="ru-RU" sz="1100" b="1" dirty="0">
                <a:solidFill>
                  <a:schemeClr val="bg1"/>
                </a:solidFill>
              </a:rPr>
              <a:t>«Массовое формирование ППЗ из К</a:t>
            </a:r>
            <a:r>
              <a:rPr lang="ru-RU" sz="1100" b="1" dirty="0" smtClean="0">
                <a:solidFill>
                  <a:schemeClr val="bg1"/>
                </a:solidFill>
              </a:rPr>
              <a:t>УЗ».</a:t>
            </a:r>
            <a:br>
              <a:rPr lang="ru-RU" sz="1100" b="1" dirty="0" smtClean="0">
                <a:solidFill>
                  <a:schemeClr val="bg1"/>
                </a:solidFill>
              </a:rPr>
            </a:br>
            <a:r>
              <a:rPr lang="ru-RU" sz="1100" dirty="0" smtClean="0">
                <a:solidFill>
                  <a:schemeClr val="bg1"/>
                </a:solidFill>
              </a:rPr>
              <a:t>При </a:t>
            </a:r>
            <a:r>
              <a:rPr lang="ru-RU" sz="1100" dirty="0">
                <a:solidFill>
                  <a:schemeClr val="bg1"/>
                </a:solidFill>
              </a:rPr>
              <a:t>нажатии предоставляется пользователю окно</a:t>
            </a:r>
            <a:r>
              <a:rPr lang="en-US" sz="1100" dirty="0">
                <a:solidFill>
                  <a:schemeClr val="bg1"/>
                </a:solidFill>
              </a:rPr>
              <a:t/>
            </a:r>
            <a:br>
              <a:rPr lang="en-US" sz="1100" dirty="0">
                <a:solidFill>
                  <a:schemeClr val="bg1"/>
                </a:solidFill>
              </a:rPr>
            </a:br>
            <a:r>
              <a:rPr lang="ru-RU" sz="1100" dirty="0">
                <a:solidFill>
                  <a:schemeClr val="bg1"/>
                </a:solidFill>
              </a:rPr>
              <a:t>выбора </a:t>
            </a:r>
            <a:r>
              <a:rPr lang="ru-RU" sz="1100" dirty="0" smtClean="0">
                <a:solidFill>
                  <a:schemeClr val="bg1"/>
                </a:solidFill>
              </a:rPr>
              <a:t>КУЗ</a:t>
            </a:r>
            <a:r>
              <a:rPr lang="ru-RU" sz="1100" dirty="0">
                <a:solidFill>
                  <a:schemeClr val="bg1"/>
                </a:solidFill>
              </a:rPr>
              <a:t>,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ru-RU" sz="1100" dirty="0">
                <a:solidFill>
                  <a:schemeClr val="bg1"/>
                </a:solidFill>
              </a:rPr>
              <a:t>которые можно включить в </a:t>
            </a:r>
            <a:r>
              <a:rPr lang="ru-RU" sz="1100" dirty="0" smtClean="0">
                <a:solidFill>
                  <a:schemeClr val="bg1"/>
                </a:solidFill>
              </a:rPr>
              <a:t>позиции</a:t>
            </a:r>
            <a:br>
              <a:rPr lang="ru-RU" sz="1100" dirty="0" smtClean="0">
                <a:solidFill>
                  <a:schemeClr val="bg1"/>
                </a:solidFill>
              </a:rPr>
            </a:br>
            <a:r>
              <a:rPr lang="ru-RU" sz="1100" dirty="0" smtClean="0">
                <a:solidFill>
                  <a:schemeClr val="bg1"/>
                </a:solidFill>
              </a:rPr>
              <a:t>плана </a:t>
            </a:r>
            <a:r>
              <a:rPr lang="ru-RU" sz="1100" dirty="0">
                <a:solidFill>
                  <a:schemeClr val="bg1"/>
                </a:solidFill>
              </a:rPr>
              <a:t>закупок (ППЗ)</a:t>
            </a:r>
          </a:p>
        </p:txBody>
      </p:sp>
      <p:sp>
        <p:nvSpPr>
          <p:cNvPr id="170" name="Прямоугольник 169"/>
          <p:cNvSpPr/>
          <p:nvPr/>
        </p:nvSpPr>
        <p:spPr>
          <a:xfrm>
            <a:off x="775016" y="4000518"/>
            <a:ext cx="3747309" cy="500444"/>
          </a:xfrm>
          <a:prstGeom prst="rect">
            <a:avLst/>
          </a:prstGeom>
        </p:spPr>
        <p:txBody>
          <a:bodyPr wrap="square" lIns="38403" tIns="19202" rIns="38403" bIns="19202">
            <a:spAutoFit/>
          </a:bodyPr>
          <a:lstStyle/>
          <a:p>
            <a:pPr algn="l">
              <a:lnSpc>
                <a:spcPts val="1200"/>
              </a:lnSpc>
            </a:pPr>
            <a:r>
              <a:rPr lang="ru-RU" sz="1100" b="1" dirty="0">
                <a:solidFill>
                  <a:schemeClr val="bg1"/>
                </a:solidFill>
              </a:rPr>
              <a:t>«Удалить». </a:t>
            </a:r>
            <a:r>
              <a:rPr lang="ru-RU" sz="1100" b="1" dirty="0" smtClean="0">
                <a:solidFill>
                  <a:schemeClr val="bg1"/>
                </a:solidFill>
              </a:rPr>
              <a:t>У</a:t>
            </a:r>
            <a:r>
              <a:rPr lang="ru-RU" sz="1100" dirty="0">
                <a:solidFill>
                  <a:schemeClr val="bg1"/>
                </a:solidFill>
              </a:rPr>
              <a:t>даление без возможности </a:t>
            </a:r>
            <a:r>
              <a:rPr lang="ru-RU" sz="1100" dirty="0" smtClean="0">
                <a:solidFill>
                  <a:schemeClr val="bg1"/>
                </a:solidFill>
              </a:rPr>
              <a:t>восстановления позиций, которые </a:t>
            </a:r>
            <a:r>
              <a:rPr lang="ru-RU" sz="1100" dirty="0">
                <a:solidFill>
                  <a:schemeClr val="bg1"/>
                </a:solidFill>
              </a:rPr>
              <a:t>имеют статус «Черновик</a:t>
            </a:r>
            <a:r>
              <a:rPr lang="ru-RU" sz="1100" dirty="0" smtClean="0">
                <a:solidFill>
                  <a:schemeClr val="bg1"/>
                </a:solidFill>
              </a:rPr>
              <a:t>»</a:t>
            </a:r>
            <a:endParaRPr lang="ru-RU" sz="1100" dirty="0">
              <a:solidFill>
                <a:schemeClr val="bg1"/>
              </a:solidFill>
            </a:endParaRPr>
          </a:p>
        </p:txBody>
      </p:sp>
      <p:sp>
        <p:nvSpPr>
          <p:cNvPr id="171" name="Прямоугольник 170"/>
          <p:cNvSpPr/>
          <p:nvPr/>
        </p:nvSpPr>
        <p:spPr>
          <a:xfrm>
            <a:off x="824411" y="4792032"/>
            <a:ext cx="3724537" cy="208056"/>
          </a:xfrm>
          <a:prstGeom prst="rect">
            <a:avLst/>
          </a:prstGeom>
        </p:spPr>
        <p:txBody>
          <a:bodyPr wrap="square" lIns="38403" tIns="19202" rIns="38403" bIns="19202">
            <a:spAutoFit/>
          </a:bodyPr>
          <a:lstStyle/>
          <a:p>
            <a:pPr algn="l"/>
            <a:r>
              <a:rPr lang="ru-RU" sz="1100" b="1" dirty="0" smtClean="0">
                <a:solidFill>
                  <a:schemeClr val="bg1"/>
                </a:solidFill>
              </a:rPr>
              <a:t>«Обновить список позиций плана закупок»</a:t>
            </a:r>
            <a:endParaRPr lang="ru-RU" sz="1100" dirty="0">
              <a:solidFill>
                <a:schemeClr val="bg1"/>
              </a:solidFill>
            </a:endParaRPr>
          </a:p>
        </p:txBody>
      </p:sp>
      <p:sp>
        <p:nvSpPr>
          <p:cNvPr id="172" name="Прямоугольник 171"/>
          <p:cNvSpPr/>
          <p:nvPr/>
        </p:nvSpPr>
        <p:spPr>
          <a:xfrm>
            <a:off x="798119" y="5268176"/>
            <a:ext cx="3736658" cy="377333"/>
          </a:xfrm>
          <a:prstGeom prst="rect">
            <a:avLst/>
          </a:prstGeom>
        </p:spPr>
        <p:txBody>
          <a:bodyPr wrap="square" lIns="38403" tIns="19202" rIns="38403" bIns="19202">
            <a:spAutoFit/>
          </a:bodyPr>
          <a:lstStyle/>
          <a:p>
            <a:pPr algn="l"/>
            <a:r>
              <a:rPr lang="ru-RU" sz="1100" b="1" dirty="0">
                <a:solidFill>
                  <a:schemeClr val="bg1"/>
                </a:solidFill>
              </a:rPr>
              <a:t>«Печать документа</a:t>
            </a:r>
            <a:r>
              <a:rPr lang="ru-RU" sz="1100" b="1" dirty="0" smtClean="0">
                <a:solidFill>
                  <a:schemeClr val="bg1"/>
                </a:solidFill>
              </a:rPr>
              <a:t>»</a:t>
            </a:r>
            <a:r>
              <a:rPr lang="ru-RU" sz="1100" dirty="0" smtClean="0">
                <a:solidFill>
                  <a:schemeClr val="bg1"/>
                </a:solidFill>
              </a:rPr>
              <a:t>. </a:t>
            </a:r>
            <a:r>
              <a:rPr lang="ru-RU" sz="1100" dirty="0">
                <a:solidFill>
                  <a:schemeClr val="bg1"/>
                </a:solidFill>
              </a:rPr>
              <a:t>Доступна, при условии выбора одного документа из </a:t>
            </a:r>
            <a:r>
              <a:rPr lang="ru-RU" sz="1100" dirty="0" smtClean="0">
                <a:solidFill>
                  <a:schemeClr val="bg1"/>
                </a:solidFill>
              </a:rPr>
              <a:t>списка</a:t>
            </a:r>
            <a:endParaRPr lang="ru-RU" sz="1100" dirty="0">
              <a:solidFill>
                <a:schemeClr val="bg1"/>
              </a:solidFill>
            </a:endParaRPr>
          </a:p>
        </p:txBody>
      </p:sp>
      <p:sp>
        <p:nvSpPr>
          <p:cNvPr id="173" name="Прямоугольник 172"/>
          <p:cNvSpPr/>
          <p:nvPr/>
        </p:nvSpPr>
        <p:spPr>
          <a:xfrm>
            <a:off x="781847" y="5929399"/>
            <a:ext cx="3750643" cy="377333"/>
          </a:xfrm>
          <a:prstGeom prst="rect">
            <a:avLst/>
          </a:prstGeom>
        </p:spPr>
        <p:txBody>
          <a:bodyPr wrap="square" lIns="38403" tIns="19202" rIns="38403" bIns="19202">
            <a:spAutoFit/>
          </a:bodyPr>
          <a:lstStyle/>
          <a:p>
            <a:pPr algn="l"/>
            <a:r>
              <a:rPr lang="ru-RU" sz="1100" b="1" dirty="0">
                <a:solidFill>
                  <a:schemeClr val="bg1"/>
                </a:solidFill>
              </a:rPr>
              <a:t>«Печать списка документов»</a:t>
            </a:r>
            <a:r>
              <a:rPr lang="ru-RU" sz="1100" dirty="0">
                <a:solidFill>
                  <a:schemeClr val="bg1"/>
                </a:solidFill>
              </a:rPr>
              <a:t>. Кнопка </a:t>
            </a:r>
            <a:r>
              <a:rPr lang="ru-RU" sz="1100" dirty="0" smtClean="0">
                <a:solidFill>
                  <a:schemeClr val="bg1"/>
                </a:solidFill>
              </a:rPr>
              <a:t>активна,</a:t>
            </a:r>
            <a:br>
              <a:rPr lang="ru-RU" sz="1100" dirty="0" smtClean="0">
                <a:solidFill>
                  <a:schemeClr val="bg1"/>
                </a:solidFill>
              </a:rPr>
            </a:br>
            <a:r>
              <a:rPr lang="ru-RU" sz="1100" dirty="0" smtClean="0">
                <a:solidFill>
                  <a:schemeClr val="bg1"/>
                </a:solidFill>
              </a:rPr>
              <a:t>если </a:t>
            </a:r>
            <a:r>
              <a:rPr lang="ru-RU" sz="1100" dirty="0">
                <a:solidFill>
                  <a:schemeClr val="bg1"/>
                </a:solidFill>
              </a:rPr>
              <a:t>выбрано несколько позиций из </a:t>
            </a:r>
            <a:r>
              <a:rPr lang="ru-RU" sz="1100" dirty="0" smtClean="0">
                <a:solidFill>
                  <a:schemeClr val="bg1"/>
                </a:solidFill>
              </a:rPr>
              <a:t>списка</a:t>
            </a:r>
            <a:endParaRPr lang="ru-RU" sz="1100" dirty="0">
              <a:solidFill>
                <a:schemeClr val="bg1"/>
              </a:solidFill>
            </a:endParaRPr>
          </a:p>
        </p:txBody>
      </p:sp>
      <p:sp>
        <p:nvSpPr>
          <p:cNvPr id="174" name="Прямоугольник 173"/>
          <p:cNvSpPr/>
          <p:nvPr/>
        </p:nvSpPr>
        <p:spPr>
          <a:xfrm>
            <a:off x="5304834" y="1435261"/>
            <a:ext cx="3811305" cy="654332"/>
          </a:xfrm>
          <a:prstGeom prst="rect">
            <a:avLst/>
          </a:prstGeom>
        </p:spPr>
        <p:txBody>
          <a:bodyPr wrap="square" lIns="38403" tIns="19202" rIns="38403" bIns="19202">
            <a:spAutoFit/>
          </a:bodyPr>
          <a:lstStyle/>
          <a:p>
            <a:pPr algn="l">
              <a:lnSpc>
                <a:spcPts val="1200"/>
              </a:lnSpc>
            </a:pPr>
            <a:r>
              <a:rPr lang="ru-RU" sz="1100" b="1" dirty="0">
                <a:solidFill>
                  <a:schemeClr val="bg1"/>
                </a:solidFill>
              </a:rPr>
              <a:t>«Редактирование». </a:t>
            </a:r>
            <a:r>
              <a:rPr lang="ru-RU" sz="1100" dirty="0">
                <a:solidFill>
                  <a:schemeClr val="bg1"/>
                </a:solidFill>
              </a:rPr>
              <a:t>При нажатии осуществляется открытие выбранной карточки для редактирования.</a:t>
            </a:r>
            <a:br>
              <a:rPr lang="ru-RU" sz="1100" dirty="0">
                <a:solidFill>
                  <a:schemeClr val="bg1"/>
                </a:solidFill>
              </a:rPr>
            </a:br>
            <a:r>
              <a:rPr lang="ru-RU" sz="1100" dirty="0">
                <a:solidFill>
                  <a:schemeClr val="bg1"/>
                </a:solidFill>
              </a:rPr>
              <a:t>Кнопка доступна при выборе только одной </a:t>
            </a:r>
            <a:r>
              <a:rPr lang="ru-RU" sz="1100" dirty="0" smtClean="0">
                <a:solidFill>
                  <a:schemeClr val="bg1"/>
                </a:solidFill>
              </a:rPr>
              <a:t>карточки</a:t>
            </a:r>
            <a:br>
              <a:rPr lang="ru-RU" sz="1100" dirty="0" smtClean="0">
                <a:solidFill>
                  <a:schemeClr val="bg1"/>
                </a:solidFill>
              </a:rPr>
            </a:br>
            <a:r>
              <a:rPr lang="ru-RU" sz="1100" dirty="0" smtClean="0">
                <a:solidFill>
                  <a:schemeClr val="bg1"/>
                </a:solidFill>
              </a:rPr>
              <a:t>в </a:t>
            </a:r>
            <a:r>
              <a:rPr lang="ru-RU" sz="1100" dirty="0">
                <a:solidFill>
                  <a:schemeClr val="bg1"/>
                </a:solidFill>
              </a:rPr>
              <a:t>статусе «Черновик»</a:t>
            </a:r>
          </a:p>
        </p:txBody>
      </p:sp>
      <p:sp>
        <p:nvSpPr>
          <p:cNvPr id="175" name="Прямоугольник 174"/>
          <p:cNvSpPr/>
          <p:nvPr/>
        </p:nvSpPr>
        <p:spPr>
          <a:xfrm>
            <a:off x="5312719" y="2250125"/>
            <a:ext cx="3737934" cy="377333"/>
          </a:xfrm>
          <a:prstGeom prst="rect">
            <a:avLst/>
          </a:prstGeom>
        </p:spPr>
        <p:txBody>
          <a:bodyPr wrap="square" lIns="38403" tIns="19202" rIns="38403" bIns="19202">
            <a:spAutoFit/>
          </a:bodyPr>
          <a:lstStyle/>
          <a:p>
            <a:pPr algn="l"/>
            <a:r>
              <a:rPr lang="ru-RU" sz="1100" b="1" dirty="0">
                <a:solidFill>
                  <a:schemeClr val="bg1"/>
                </a:solidFill>
              </a:rPr>
              <a:t>«Просмотр»</a:t>
            </a:r>
            <a:r>
              <a:rPr lang="ru-RU" sz="1100" dirty="0">
                <a:solidFill>
                  <a:schemeClr val="bg1"/>
                </a:solidFill>
              </a:rPr>
              <a:t>. При нажатии осуществляется открытие ППЗ без возможности </a:t>
            </a:r>
            <a:r>
              <a:rPr lang="ru-RU" sz="1100" dirty="0" smtClean="0">
                <a:solidFill>
                  <a:schemeClr val="bg1"/>
                </a:solidFill>
              </a:rPr>
              <a:t>ее редактирования</a:t>
            </a:r>
            <a:endParaRPr lang="ru-RU" sz="1100" dirty="0">
              <a:solidFill>
                <a:schemeClr val="bg1"/>
              </a:solidFill>
            </a:endParaRPr>
          </a:p>
        </p:txBody>
      </p:sp>
      <p:sp>
        <p:nvSpPr>
          <p:cNvPr id="176" name="Прямоугольник 175"/>
          <p:cNvSpPr/>
          <p:nvPr/>
        </p:nvSpPr>
        <p:spPr>
          <a:xfrm>
            <a:off x="5327336" y="2844293"/>
            <a:ext cx="3723318" cy="500444"/>
          </a:xfrm>
          <a:prstGeom prst="rect">
            <a:avLst/>
          </a:prstGeom>
        </p:spPr>
        <p:txBody>
          <a:bodyPr wrap="square" lIns="38403" tIns="19202" rIns="38403" bIns="19202">
            <a:spAutoFit/>
          </a:bodyPr>
          <a:lstStyle/>
          <a:p>
            <a:pPr algn="l">
              <a:lnSpc>
                <a:spcPts val="1200"/>
              </a:lnSpc>
            </a:pPr>
            <a:r>
              <a:rPr lang="ru-RU" sz="1100" b="1" dirty="0">
                <a:solidFill>
                  <a:schemeClr val="bg1"/>
                </a:solidFill>
              </a:rPr>
              <a:t>«Отправить на согласование». </a:t>
            </a:r>
            <a:r>
              <a:rPr lang="ru-RU" sz="1100" dirty="0">
                <a:solidFill>
                  <a:schemeClr val="bg1"/>
                </a:solidFill>
              </a:rPr>
              <a:t>Доступна для </a:t>
            </a:r>
            <a:r>
              <a:rPr lang="ru-RU" sz="1100" dirty="0" smtClean="0">
                <a:solidFill>
                  <a:schemeClr val="bg1"/>
                </a:solidFill>
              </a:rPr>
              <a:t>ППЗ</a:t>
            </a:r>
            <a:br>
              <a:rPr lang="ru-RU" sz="1100" dirty="0" smtClean="0">
                <a:solidFill>
                  <a:schemeClr val="bg1"/>
                </a:solidFill>
              </a:rPr>
            </a:br>
            <a:r>
              <a:rPr lang="ru-RU" sz="1100" dirty="0" smtClean="0">
                <a:solidFill>
                  <a:schemeClr val="bg1"/>
                </a:solidFill>
              </a:rPr>
              <a:t>в </a:t>
            </a:r>
            <a:r>
              <a:rPr lang="ru-RU" sz="1100" dirty="0">
                <a:solidFill>
                  <a:schemeClr val="bg1"/>
                </a:solidFill>
              </a:rPr>
              <a:t>статусе «</a:t>
            </a:r>
            <a:r>
              <a:rPr lang="ru-RU" sz="1100" dirty="0" smtClean="0">
                <a:solidFill>
                  <a:schemeClr val="bg1"/>
                </a:solidFill>
              </a:rPr>
              <a:t>Черновик» и </a:t>
            </a:r>
            <a:r>
              <a:rPr lang="ru-RU" sz="1100" dirty="0">
                <a:solidFill>
                  <a:schemeClr val="bg1"/>
                </a:solidFill>
              </a:rPr>
              <a:t>с заполненной </a:t>
            </a:r>
            <a:r>
              <a:rPr lang="ru-RU" sz="1100" dirty="0" smtClean="0">
                <a:solidFill>
                  <a:schemeClr val="bg1"/>
                </a:solidFill>
              </a:rPr>
              <a:t>вкладкой</a:t>
            </a:r>
            <a:br>
              <a:rPr lang="ru-RU" sz="1100" dirty="0" smtClean="0">
                <a:solidFill>
                  <a:schemeClr val="bg1"/>
                </a:solidFill>
              </a:rPr>
            </a:br>
            <a:r>
              <a:rPr lang="ru-RU" sz="1100" dirty="0" smtClean="0">
                <a:solidFill>
                  <a:schemeClr val="bg1"/>
                </a:solidFill>
              </a:rPr>
              <a:t>«Лист </a:t>
            </a:r>
            <a:r>
              <a:rPr lang="ru-RU" sz="1100" dirty="0">
                <a:solidFill>
                  <a:schemeClr val="bg1"/>
                </a:solidFill>
              </a:rPr>
              <a:t>согласования»</a:t>
            </a:r>
          </a:p>
        </p:txBody>
      </p:sp>
      <p:sp>
        <p:nvSpPr>
          <p:cNvPr id="177" name="Прямоугольник 176"/>
          <p:cNvSpPr/>
          <p:nvPr/>
        </p:nvSpPr>
        <p:spPr>
          <a:xfrm>
            <a:off x="5312717" y="3501008"/>
            <a:ext cx="3809035" cy="808220"/>
          </a:xfrm>
          <a:prstGeom prst="rect">
            <a:avLst/>
          </a:prstGeom>
        </p:spPr>
        <p:txBody>
          <a:bodyPr wrap="square" lIns="38403" tIns="19202" rIns="38403" bIns="19202">
            <a:spAutoFit/>
          </a:bodyPr>
          <a:lstStyle/>
          <a:p>
            <a:pPr algn="l">
              <a:lnSpc>
                <a:spcPts val="1200"/>
              </a:lnSpc>
            </a:pPr>
            <a:r>
              <a:rPr lang="ru-RU" sz="1100" b="1" dirty="0">
                <a:solidFill>
                  <a:schemeClr val="bg1"/>
                </a:solidFill>
              </a:rPr>
              <a:t>«Взять позицию плана закупок в работу</a:t>
            </a:r>
            <a:r>
              <a:rPr lang="ru-RU" sz="1100" b="1" dirty="0" smtClean="0">
                <a:solidFill>
                  <a:schemeClr val="bg1"/>
                </a:solidFill>
              </a:rPr>
              <a:t>».</a:t>
            </a:r>
            <a:br>
              <a:rPr lang="ru-RU" sz="1100" b="1" dirty="0" smtClean="0">
                <a:solidFill>
                  <a:schemeClr val="bg1"/>
                </a:solidFill>
              </a:rPr>
            </a:br>
            <a:r>
              <a:rPr lang="ru-RU" sz="1100" dirty="0" smtClean="0">
                <a:solidFill>
                  <a:schemeClr val="bg1"/>
                </a:solidFill>
              </a:rPr>
              <a:t>При </a:t>
            </a:r>
            <a:r>
              <a:rPr lang="ru-RU" sz="1100" dirty="0">
                <a:solidFill>
                  <a:schemeClr val="bg1"/>
                </a:solidFill>
              </a:rPr>
              <a:t>нажатии на кнопку текущая версия карточки</a:t>
            </a:r>
            <a:br>
              <a:rPr lang="ru-RU" sz="1100" dirty="0">
                <a:solidFill>
                  <a:schemeClr val="bg1"/>
                </a:solidFill>
              </a:rPr>
            </a:br>
            <a:r>
              <a:rPr lang="ru-RU" sz="1100" dirty="0">
                <a:solidFill>
                  <a:schemeClr val="bg1"/>
                </a:solidFill>
              </a:rPr>
              <a:t>переводится в статус «Черновик</a:t>
            </a:r>
            <a:r>
              <a:rPr lang="ru-RU" sz="1100" dirty="0" smtClean="0">
                <a:solidFill>
                  <a:schemeClr val="bg1"/>
                </a:solidFill>
              </a:rPr>
              <a:t>» (доступно для направленных на согласование, но не утвержденных или отказанных)</a:t>
            </a:r>
            <a:endParaRPr lang="ru-RU" sz="1100" dirty="0">
              <a:solidFill>
                <a:schemeClr val="bg1"/>
              </a:solidFill>
            </a:endParaRPr>
          </a:p>
        </p:txBody>
      </p:sp>
      <p:sp>
        <p:nvSpPr>
          <p:cNvPr id="178" name="Прямоугольник 177"/>
          <p:cNvSpPr/>
          <p:nvPr/>
        </p:nvSpPr>
        <p:spPr>
          <a:xfrm>
            <a:off x="5310364" y="4509120"/>
            <a:ext cx="3728674" cy="377333"/>
          </a:xfrm>
          <a:prstGeom prst="rect">
            <a:avLst/>
          </a:prstGeom>
        </p:spPr>
        <p:txBody>
          <a:bodyPr wrap="square" lIns="38403" tIns="19202" rIns="38403" bIns="19202">
            <a:spAutoFit/>
          </a:bodyPr>
          <a:lstStyle/>
          <a:p>
            <a:pPr algn="l"/>
            <a:r>
              <a:rPr lang="ru-RU" sz="1100" b="1" dirty="0">
                <a:solidFill>
                  <a:schemeClr val="bg1"/>
                </a:solidFill>
              </a:rPr>
              <a:t>«Согласовать»</a:t>
            </a:r>
            <a:r>
              <a:rPr lang="ru-RU" sz="1100" dirty="0">
                <a:solidFill>
                  <a:schemeClr val="bg1"/>
                </a:solidFill>
              </a:rPr>
              <a:t>. Доступна в </a:t>
            </a:r>
            <a:r>
              <a:rPr lang="ru-RU" sz="1100" dirty="0" smtClean="0">
                <a:solidFill>
                  <a:schemeClr val="bg1"/>
                </a:solidFill>
              </a:rPr>
              <a:t>фильтр-папке</a:t>
            </a:r>
            <a:br>
              <a:rPr lang="ru-RU" sz="1100" dirty="0" smtClean="0">
                <a:solidFill>
                  <a:schemeClr val="bg1"/>
                </a:solidFill>
              </a:rPr>
            </a:br>
            <a:r>
              <a:rPr lang="ru-RU" sz="1100" dirty="0" smtClean="0">
                <a:solidFill>
                  <a:schemeClr val="bg1"/>
                </a:solidFill>
              </a:rPr>
              <a:t>«Позиции </a:t>
            </a:r>
            <a:r>
              <a:rPr lang="ru-RU" sz="1100" dirty="0">
                <a:solidFill>
                  <a:schemeClr val="bg1"/>
                </a:solidFill>
              </a:rPr>
              <a:t>плана закупки на согласовании</a:t>
            </a:r>
            <a:r>
              <a:rPr lang="ru-RU" sz="1100" dirty="0" smtClean="0">
                <a:solidFill>
                  <a:schemeClr val="bg1"/>
                </a:solidFill>
              </a:rPr>
              <a:t>»</a:t>
            </a:r>
            <a:endParaRPr lang="ru-RU" sz="1100" dirty="0">
              <a:solidFill>
                <a:schemeClr val="bg1"/>
              </a:solidFill>
            </a:endParaRPr>
          </a:p>
        </p:txBody>
      </p:sp>
      <p:sp>
        <p:nvSpPr>
          <p:cNvPr id="179" name="Прямоугольник 178"/>
          <p:cNvSpPr/>
          <p:nvPr/>
        </p:nvSpPr>
        <p:spPr>
          <a:xfrm>
            <a:off x="5315082" y="5870230"/>
            <a:ext cx="3723956" cy="377333"/>
          </a:xfrm>
          <a:prstGeom prst="rect">
            <a:avLst/>
          </a:prstGeom>
        </p:spPr>
        <p:txBody>
          <a:bodyPr wrap="square" lIns="38403" tIns="19202" rIns="38403" bIns="19202">
            <a:spAutoFit/>
          </a:bodyPr>
          <a:lstStyle/>
          <a:p>
            <a:pPr algn="l"/>
            <a:r>
              <a:rPr lang="ru-RU" sz="1100" b="1" dirty="0">
                <a:solidFill>
                  <a:schemeClr val="bg1"/>
                </a:solidFill>
              </a:rPr>
              <a:t>«Утвердить»</a:t>
            </a:r>
            <a:r>
              <a:rPr lang="ru-RU" sz="1100" dirty="0">
                <a:solidFill>
                  <a:schemeClr val="bg1"/>
                </a:solidFill>
              </a:rPr>
              <a:t>. Доступна в </a:t>
            </a:r>
            <a:r>
              <a:rPr lang="ru-RU" sz="1100" dirty="0" smtClean="0">
                <a:solidFill>
                  <a:schemeClr val="bg1"/>
                </a:solidFill>
              </a:rPr>
              <a:t>фильтр-папке</a:t>
            </a:r>
            <a:br>
              <a:rPr lang="ru-RU" sz="1100" dirty="0" smtClean="0">
                <a:solidFill>
                  <a:schemeClr val="bg1"/>
                </a:solidFill>
              </a:rPr>
            </a:br>
            <a:r>
              <a:rPr lang="ru-RU" sz="1100" dirty="0" smtClean="0">
                <a:solidFill>
                  <a:schemeClr val="bg1"/>
                </a:solidFill>
              </a:rPr>
              <a:t>«Позиции </a:t>
            </a:r>
            <a:r>
              <a:rPr lang="ru-RU" sz="1100" dirty="0">
                <a:solidFill>
                  <a:schemeClr val="bg1"/>
                </a:solidFill>
              </a:rPr>
              <a:t>плана закупки на утверждении</a:t>
            </a:r>
            <a:r>
              <a:rPr lang="ru-RU" sz="1100" dirty="0" smtClean="0">
                <a:solidFill>
                  <a:schemeClr val="bg1"/>
                </a:solidFill>
              </a:rPr>
              <a:t>»</a:t>
            </a:r>
            <a:endParaRPr lang="ru-RU" sz="1100" dirty="0">
              <a:solidFill>
                <a:schemeClr val="bg1"/>
              </a:solidFill>
            </a:endParaRPr>
          </a:p>
        </p:txBody>
      </p:sp>
      <p:sp>
        <p:nvSpPr>
          <p:cNvPr id="180" name="Прямоугольник 179"/>
          <p:cNvSpPr/>
          <p:nvPr/>
        </p:nvSpPr>
        <p:spPr>
          <a:xfrm>
            <a:off x="5308776" y="5078142"/>
            <a:ext cx="3735781" cy="546610"/>
          </a:xfrm>
          <a:prstGeom prst="rect">
            <a:avLst/>
          </a:prstGeom>
        </p:spPr>
        <p:txBody>
          <a:bodyPr wrap="square" lIns="38403" tIns="19202" rIns="38403" bIns="19202">
            <a:spAutoFit/>
          </a:bodyPr>
          <a:lstStyle/>
          <a:p>
            <a:pPr algn="l"/>
            <a:r>
              <a:rPr lang="ru-RU" sz="1100" b="1" dirty="0">
                <a:solidFill>
                  <a:schemeClr val="bg1"/>
                </a:solidFill>
              </a:rPr>
              <a:t>«Внести изменения»</a:t>
            </a:r>
            <a:r>
              <a:rPr lang="ru-RU" sz="1100" dirty="0">
                <a:solidFill>
                  <a:schemeClr val="bg1"/>
                </a:solidFill>
              </a:rPr>
              <a:t>. При нажатии на кнопку создается новая версия документа в статусе «Черновик</a:t>
            </a:r>
            <a:r>
              <a:rPr lang="ru-RU" sz="1100" dirty="0" smtClean="0">
                <a:solidFill>
                  <a:schemeClr val="bg1"/>
                </a:solidFill>
              </a:rPr>
              <a:t>»</a:t>
            </a:r>
            <a:endParaRPr lang="ru-RU" sz="1100" dirty="0">
              <a:solidFill>
                <a:schemeClr val="bg1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07785" y="108046"/>
            <a:ext cx="8428368" cy="238834"/>
          </a:xfrm>
          <a:prstGeom prst="rect">
            <a:avLst/>
          </a:prstGeom>
          <a:noFill/>
          <a:ln w="25400">
            <a:noFill/>
          </a:ln>
        </p:spPr>
        <p:txBody>
          <a:bodyPr wrap="none" lIns="38403" tIns="19202" rIns="38403" bIns="19202" rtlCol="0">
            <a:spAutoFit/>
          </a:bodyPr>
          <a:lstStyle/>
          <a:p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Федеральное казначейство                                                                              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                                                                     </a:t>
            </a:r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roskazna.ru</a:t>
            </a:r>
            <a:endParaRPr lang="id-ID" sz="1300" spc="-63" dirty="0">
              <a:solidFill>
                <a:schemeClr val="accent1">
                  <a:lumMod val="75000"/>
                  <a:lumOff val="25000"/>
                </a:schemeClr>
              </a:solidFill>
              <a:latin typeface="Calibri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105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103"/>
          <p:cNvSpPr/>
          <p:nvPr/>
        </p:nvSpPr>
        <p:spPr bwMode="auto">
          <a:xfrm>
            <a:off x="6316273" y="2328428"/>
            <a:ext cx="2648214" cy="3044787"/>
          </a:xfrm>
          <a:prstGeom prst="rect">
            <a:avLst/>
          </a:prstGeom>
          <a:solidFill>
            <a:srgbClr val="86269B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42" name="Rectangle 103"/>
          <p:cNvSpPr/>
          <p:nvPr/>
        </p:nvSpPr>
        <p:spPr bwMode="auto">
          <a:xfrm>
            <a:off x="3131840" y="2322306"/>
            <a:ext cx="3024336" cy="3050910"/>
          </a:xfrm>
          <a:prstGeom prst="rect">
            <a:avLst/>
          </a:prstGeom>
          <a:solidFill>
            <a:srgbClr val="CC006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37" name="Rectangle 103"/>
          <p:cNvSpPr/>
          <p:nvPr/>
        </p:nvSpPr>
        <p:spPr bwMode="auto">
          <a:xfrm>
            <a:off x="251520" y="2326042"/>
            <a:ext cx="2648214" cy="2340811"/>
          </a:xfrm>
          <a:prstGeom prst="rect">
            <a:avLst/>
          </a:prstGeom>
          <a:solidFill>
            <a:srgbClr val="FE960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9436" y="585462"/>
            <a:ext cx="5749172" cy="377333"/>
          </a:xfrm>
          <a:prstGeom prst="rect">
            <a:avLst/>
          </a:prstGeom>
        </p:spPr>
        <p:txBody>
          <a:bodyPr wrap="none" lIns="38403" tIns="19202" rIns="38403" bIns="19202">
            <a:spAutoFit/>
          </a:bodyPr>
          <a:lstStyle/>
          <a:p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Варианты 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создания позиций плана закупок</a:t>
            </a:r>
          </a:p>
        </p:txBody>
      </p:sp>
      <p:grpSp>
        <p:nvGrpSpPr>
          <p:cNvPr id="5" name="Group 4"/>
          <p:cNvGrpSpPr/>
          <p:nvPr/>
        </p:nvGrpSpPr>
        <p:grpSpPr>
          <a:xfrm flipV="1">
            <a:off x="3900986" y="1155586"/>
            <a:ext cx="1346072" cy="69870"/>
            <a:chOff x="11238286" y="6370260"/>
            <a:chExt cx="12007569" cy="152400"/>
          </a:xfrm>
        </p:grpSpPr>
        <p:grpSp>
          <p:nvGrpSpPr>
            <p:cNvPr id="6" name="Group 5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8" name="Rectangle 42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" name="Rectangle 43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" name="Rectangle 44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45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7" name="Rectangle 41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-3100" y="0"/>
            <a:ext cx="9154244" cy="62186"/>
            <a:chOff x="11238286" y="6370260"/>
            <a:chExt cx="12007569" cy="152400"/>
          </a:xfrm>
        </p:grpSpPr>
        <p:grpSp>
          <p:nvGrpSpPr>
            <p:cNvPr id="14" name="Group 13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5" name="Rectangle 14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65" name="Picture 2" descr="U:\Бирюков\ГЕРБ КАЗНАЧЕЙСТВА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48" y="80628"/>
            <a:ext cx="35678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8" name="Прямая соединительная линия 167"/>
          <p:cNvCxnSpPr/>
          <p:nvPr/>
        </p:nvCxnSpPr>
        <p:spPr bwMode="auto">
          <a:xfrm>
            <a:off x="-3100" y="434106"/>
            <a:ext cx="9154244" cy="0"/>
          </a:xfrm>
          <a:prstGeom prst="line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254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6948264" y="6453336"/>
            <a:ext cx="2133600" cy="365125"/>
          </a:xfrm>
        </p:spPr>
        <p:txBody>
          <a:bodyPr/>
          <a:lstStyle/>
          <a:p>
            <a:fld id="{C0EB37D2-4202-4A90-8246-13FB6654ACC2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40" name="Rectangle 103"/>
          <p:cNvSpPr/>
          <p:nvPr/>
        </p:nvSpPr>
        <p:spPr bwMode="auto">
          <a:xfrm>
            <a:off x="867851" y="5627114"/>
            <a:ext cx="7943096" cy="740880"/>
          </a:xfrm>
          <a:prstGeom prst="rect">
            <a:avLst/>
          </a:prstGeom>
          <a:solidFill>
            <a:srgbClr val="00B0F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41" name="Oval 153"/>
          <p:cNvSpPr/>
          <p:nvPr/>
        </p:nvSpPr>
        <p:spPr bwMode="auto">
          <a:xfrm>
            <a:off x="314003" y="5603414"/>
            <a:ext cx="808501" cy="771440"/>
          </a:xfrm>
          <a:prstGeom prst="ellipse">
            <a:avLst/>
          </a:prstGeom>
          <a:solidFill>
            <a:srgbClr val="00B0F0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libri" pitchFamily="34" charset="0"/>
              </a:rPr>
              <a:t>!</a:t>
            </a:r>
            <a:endParaRPr lang="id-ID" sz="28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109053" y="5627839"/>
            <a:ext cx="77018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400" dirty="0" smtClean="0">
                <a:solidFill>
                  <a:schemeClr val="bg1"/>
                </a:solidFill>
              </a:rPr>
              <a:t>Варианты </a:t>
            </a:r>
            <a:r>
              <a:rPr lang="ru-RU" sz="1400" dirty="0">
                <a:solidFill>
                  <a:schemeClr val="bg1"/>
                </a:solidFill>
              </a:rPr>
              <a:t>2 и 3 являются приоритетными по отношению к варианту 1, так как при создании ППЗ на основе К</a:t>
            </a:r>
            <a:r>
              <a:rPr lang="ru-RU" sz="1400" dirty="0" smtClean="0">
                <a:solidFill>
                  <a:schemeClr val="bg1"/>
                </a:solidFill>
              </a:rPr>
              <a:t>УЗ</a:t>
            </a:r>
            <a:r>
              <a:rPr lang="ru-RU" sz="1400" dirty="0">
                <a:solidFill>
                  <a:schemeClr val="bg1"/>
                </a:solidFill>
              </a:rPr>
              <a:t>, практически все данные подтягиваются автоматически и нет необходимости их повторного ввода при наличии утвержденных К</a:t>
            </a:r>
            <a:r>
              <a:rPr lang="ru-RU" sz="1400" dirty="0" smtClean="0">
                <a:solidFill>
                  <a:schemeClr val="bg1"/>
                </a:solidFill>
              </a:rPr>
              <a:t>УЗ</a:t>
            </a:r>
            <a:endParaRPr lang="ru-RU" sz="1400" dirty="0">
              <a:solidFill>
                <a:schemeClr val="bg1"/>
              </a:solidFill>
            </a:endParaRPr>
          </a:p>
        </p:txBody>
      </p:sp>
      <p:pic>
        <p:nvPicPr>
          <p:cNvPr id="31" name="Рисунок 3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4638" y="1633464"/>
            <a:ext cx="670560" cy="548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Рисунок 33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55773" y="1642517"/>
            <a:ext cx="642620" cy="603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18741" y="2439466"/>
            <a:ext cx="2580993" cy="1608440"/>
          </a:xfrm>
          <a:prstGeom prst="rect">
            <a:avLst/>
          </a:prstGeom>
        </p:spPr>
        <p:txBody>
          <a:bodyPr wrap="square" lIns="38403" tIns="19202" rIns="38403" bIns="19202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</a:rPr>
              <a:t>1. </a:t>
            </a:r>
            <a:r>
              <a:rPr lang="ru-RU" sz="1400" dirty="0" smtClean="0">
                <a:solidFill>
                  <a:schemeClr val="bg1"/>
                </a:solidFill>
              </a:rPr>
              <a:t>Создание </a:t>
            </a:r>
            <a:r>
              <a:rPr lang="ru-RU" sz="1400" dirty="0">
                <a:solidFill>
                  <a:schemeClr val="bg1"/>
                </a:solidFill>
              </a:rPr>
              <a:t>ППЗ в «ручном» режиме. Требуется заполнение вкладок «Основные сведения», «Объем финансового обеспечения» и «Лист согласования</a:t>
            </a:r>
            <a:r>
              <a:rPr lang="ru-RU" sz="1400" dirty="0" smtClean="0">
                <a:solidFill>
                  <a:schemeClr val="bg1"/>
                </a:solidFill>
              </a:rPr>
              <a:t>»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08690" y="2420888"/>
            <a:ext cx="2875477" cy="2654880"/>
          </a:xfrm>
          <a:prstGeom prst="rect">
            <a:avLst/>
          </a:prstGeom>
        </p:spPr>
        <p:txBody>
          <a:bodyPr wrap="square" lIns="38403" tIns="19202" rIns="38403" bIns="19202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</a:rPr>
              <a:t>2. </a:t>
            </a:r>
            <a:r>
              <a:rPr lang="ru-RU" sz="1400" dirty="0" smtClean="0">
                <a:solidFill>
                  <a:schemeClr val="bg1"/>
                </a:solidFill>
              </a:rPr>
              <a:t>ППЗ </a:t>
            </a:r>
            <a:r>
              <a:rPr lang="ru-RU" sz="1400" dirty="0">
                <a:solidFill>
                  <a:schemeClr val="bg1"/>
                </a:solidFill>
              </a:rPr>
              <a:t>создаются на основании созданных и утвержденных карточек укрупненных закупок. После нажатия отображается окно «Планируемый год размещения извещения» и окно выбора карточки укрупненной закупки. </a:t>
            </a:r>
            <a:r>
              <a:rPr lang="ru-RU" sz="1400" dirty="0" smtClean="0">
                <a:solidFill>
                  <a:schemeClr val="bg1"/>
                </a:solidFill>
              </a:rPr>
              <a:t>Поля из карточки укрупненной закупки заполняются автоматически, остальные поля заполняются вручную.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402200" y="2430413"/>
            <a:ext cx="2562288" cy="2223993"/>
          </a:xfrm>
          <a:prstGeom prst="rect">
            <a:avLst/>
          </a:prstGeom>
        </p:spPr>
        <p:txBody>
          <a:bodyPr wrap="square" lIns="38403" tIns="19202" rIns="38403" bIns="19202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</a:rPr>
              <a:t>3. </a:t>
            </a:r>
            <a:r>
              <a:rPr lang="ru-RU" sz="1400" dirty="0" smtClean="0">
                <a:solidFill>
                  <a:schemeClr val="bg1"/>
                </a:solidFill>
              </a:rPr>
              <a:t>Возможно </a:t>
            </a:r>
            <a:r>
              <a:rPr lang="ru-RU" sz="1400" dirty="0">
                <a:solidFill>
                  <a:schemeClr val="bg1"/>
                </a:solidFill>
              </a:rPr>
              <a:t>массовое формирование ППЗ на основании нескольких утвержденных карточек укрупненных закупок. </a:t>
            </a:r>
          </a:p>
          <a:p>
            <a:r>
              <a:rPr lang="ru-RU" sz="1400" dirty="0">
                <a:solidFill>
                  <a:schemeClr val="bg1"/>
                </a:solidFill>
              </a:rPr>
              <a:t>Поля из </a:t>
            </a:r>
            <a:r>
              <a:rPr lang="ru-RU" sz="1400" dirty="0" smtClean="0">
                <a:solidFill>
                  <a:schemeClr val="bg1"/>
                </a:solidFill>
              </a:rPr>
              <a:t>карточек укрупненных закупок </a:t>
            </a:r>
            <a:r>
              <a:rPr lang="ru-RU" sz="1400" dirty="0">
                <a:solidFill>
                  <a:schemeClr val="bg1"/>
                </a:solidFill>
              </a:rPr>
              <a:t>заполняются автоматически, остальные </a:t>
            </a:r>
            <a:r>
              <a:rPr lang="ru-RU" sz="1400" dirty="0" smtClean="0">
                <a:solidFill>
                  <a:schemeClr val="bg1"/>
                </a:solidFill>
              </a:rPr>
              <a:t>заполняются вручную.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49" name="Rectangle 103"/>
          <p:cNvSpPr/>
          <p:nvPr/>
        </p:nvSpPr>
        <p:spPr bwMode="auto">
          <a:xfrm rot="5400000">
            <a:off x="309253" y="1474109"/>
            <a:ext cx="817462" cy="902459"/>
          </a:xfrm>
          <a:prstGeom prst="rect">
            <a:avLst/>
          </a:prstGeom>
          <a:noFill/>
          <a:ln w="28575" cap="flat" cmpd="sng" algn="ctr">
            <a:solidFill>
              <a:srgbClr val="FE960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50" name="Rectangle 103"/>
          <p:cNvSpPr/>
          <p:nvPr/>
        </p:nvSpPr>
        <p:spPr bwMode="auto">
          <a:xfrm rot="5400000">
            <a:off x="6374012" y="1482473"/>
            <a:ext cx="817462" cy="902459"/>
          </a:xfrm>
          <a:prstGeom prst="rect">
            <a:avLst/>
          </a:prstGeom>
          <a:noFill/>
          <a:ln w="28575" cap="flat" cmpd="sng" algn="ctr">
            <a:solidFill>
              <a:srgbClr val="86269B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pic>
        <p:nvPicPr>
          <p:cNvPr id="33" name="Рисунок 32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59267" y="1626406"/>
            <a:ext cx="65151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" name="Rectangle 103"/>
          <p:cNvSpPr/>
          <p:nvPr/>
        </p:nvSpPr>
        <p:spPr bwMode="auto">
          <a:xfrm rot="5400000">
            <a:off x="3193097" y="1463624"/>
            <a:ext cx="817462" cy="902459"/>
          </a:xfrm>
          <a:prstGeom prst="rect">
            <a:avLst/>
          </a:prstGeom>
          <a:noFill/>
          <a:ln w="28575" cap="flat" cmpd="sng" algn="ctr">
            <a:solidFill>
              <a:srgbClr val="CC0063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07785" y="108046"/>
            <a:ext cx="8428368" cy="238834"/>
          </a:xfrm>
          <a:prstGeom prst="rect">
            <a:avLst/>
          </a:prstGeom>
          <a:noFill/>
          <a:ln w="25400">
            <a:noFill/>
          </a:ln>
        </p:spPr>
        <p:txBody>
          <a:bodyPr wrap="none" lIns="38403" tIns="19202" rIns="38403" bIns="19202" rtlCol="0">
            <a:spAutoFit/>
          </a:bodyPr>
          <a:lstStyle/>
          <a:p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Федеральное казначейство                                                                              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                                                                     </a:t>
            </a:r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roskazna.ru</a:t>
            </a:r>
            <a:endParaRPr lang="id-ID" sz="1300" spc="-63" dirty="0">
              <a:solidFill>
                <a:schemeClr val="accent1">
                  <a:lumMod val="75000"/>
                  <a:lumOff val="25000"/>
                </a:schemeClr>
              </a:solidFill>
              <a:latin typeface="Calibri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3225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Рисунок 40"/>
          <p:cNvPicPr/>
          <p:nvPr/>
        </p:nvPicPr>
        <p:blipFill rotWithShape="1">
          <a:blip r:embed="rId3"/>
          <a:srcRect l="2279" t="73563" r="-88" b="14399"/>
          <a:stretch/>
        </p:blipFill>
        <p:spPr bwMode="auto">
          <a:xfrm>
            <a:off x="195768" y="5152901"/>
            <a:ext cx="8840728" cy="5986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0" name="Рисунок 39"/>
          <p:cNvPicPr/>
          <p:nvPr/>
        </p:nvPicPr>
        <p:blipFill rotWithShape="1">
          <a:blip r:embed="rId4"/>
          <a:srcRect l="2154" t="11262" r="-85" b="14012"/>
          <a:stretch/>
        </p:blipFill>
        <p:spPr bwMode="auto">
          <a:xfrm>
            <a:off x="195768" y="1268760"/>
            <a:ext cx="8840728" cy="379411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/>
          <p:cNvSpPr/>
          <p:nvPr/>
        </p:nvSpPr>
        <p:spPr>
          <a:xfrm>
            <a:off x="990814" y="404664"/>
            <a:ext cx="7166420" cy="715887"/>
          </a:xfrm>
          <a:prstGeom prst="rect">
            <a:avLst/>
          </a:prstGeom>
        </p:spPr>
        <p:txBody>
          <a:bodyPr wrap="none" lIns="38403" tIns="19202" rIns="38403" bIns="19202">
            <a:spAutoFit/>
          </a:bodyPr>
          <a:lstStyle/>
          <a:p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Создание 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позиции плана закупок в «ручном режиме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».</a:t>
            </a:r>
            <a:b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Заполнение 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вкладки «Основные сведения»</a:t>
            </a:r>
          </a:p>
        </p:txBody>
      </p:sp>
      <p:grpSp>
        <p:nvGrpSpPr>
          <p:cNvPr id="5" name="Group 4"/>
          <p:cNvGrpSpPr/>
          <p:nvPr/>
        </p:nvGrpSpPr>
        <p:grpSpPr>
          <a:xfrm flipV="1">
            <a:off x="3900986" y="1155586"/>
            <a:ext cx="1346072" cy="69870"/>
            <a:chOff x="11238286" y="6370260"/>
            <a:chExt cx="12007569" cy="152400"/>
          </a:xfrm>
        </p:grpSpPr>
        <p:grpSp>
          <p:nvGrpSpPr>
            <p:cNvPr id="6" name="Group 5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8" name="Rectangle 42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" name="Rectangle 43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" name="Rectangle 44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45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7" name="Rectangle 41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-3100" y="0"/>
            <a:ext cx="9154244" cy="62186"/>
            <a:chOff x="11238286" y="6370260"/>
            <a:chExt cx="12007569" cy="152400"/>
          </a:xfrm>
        </p:grpSpPr>
        <p:grpSp>
          <p:nvGrpSpPr>
            <p:cNvPr id="14" name="Group 13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5" name="Rectangle 14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65" name="Picture 2" descr="U:\Бирюков\ГЕРБ КАЗНАЧЕЙСТВА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48" y="80628"/>
            <a:ext cx="35678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8" name="Прямая соединительная линия 167"/>
          <p:cNvCxnSpPr/>
          <p:nvPr/>
        </p:nvCxnSpPr>
        <p:spPr bwMode="auto">
          <a:xfrm>
            <a:off x="-3100" y="434106"/>
            <a:ext cx="9154244" cy="0"/>
          </a:xfrm>
          <a:prstGeom prst="line">
            <a:avLst/>
          </a:prstGeom>
          <a:blipFill dpi="0" rotWithShape="0">
            <a:blip r:embed="rId6"/>
            <a:srcRect/>
            <a:tile tx="0" ty="0" sx="100000" sy="100000" flip="none" algn="tl"/>
          </a:blipFill>
          <a:ln w="254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6948264" y="6453336"/>
            <a:ext cx="2133600" cy="365125"/>
          </a:xfrm>
        </p:spPr>
        <p:txBody>
          <a:bodyPr/>
          <a:lstStyle/>
          <a:p>
            <a:fld id="{C0EB37D2-4202-4A90-8246-13FB6654ACC2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5867905" y="2823368"/>
            <a:ext cx="2888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Calibri" pitchFamily="34" charset="0"/>
              </a:rPr>
              <a:t>4</a:t>
            </a:r>
            <a:endParaRPr lang="id-ID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4" name="Rectangle 103"/>
          <p:cNvSpPr/>
          <p:nvPr/>
        </p:nvSpPr>
        <p:spPr bwMode="auto">
          <a:xfrm>
            <a:off x="5561592" y="2526162"/>
            <a:ext cx="2962911" cy="1137458"/>
          </a:xfrm>
          <a:prstGeom prst="rect">
            <a:avLst/>
          </a:prstGeom>
          <a:solidFill>
            <a:srgbClr val="00B796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35" name="Oval 153"/>
          <p:cNvSpPr/>
          <p:nvPr/>
        </p:nvSpPr>
        <p:spPr bwMode="auto">
          <a:xfrm>
            <a:off x="5148064" y="2488322"/>
            <a:ext cx="567104" cy="541108"/>
          </a:xfrm>
          <a:prstGeom prst="ellipse">
            <a:avLst/>
          </a:prstGeom>
          <a:solidFill>
            <a:srgbClr val="00B796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d-ID" sz="1500" dirty="0">
              <a:latin typeface="Calibri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291322" y="2589599"/>
            <a:ext cx="2888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Calibri" pitchFamily="34" charset="0"/>
              </a:rPr>
              <a:t>1</a:t>
            </a:r>
            <a:endParaRPr lang="id-ID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716865" y="2524009"/>
            <a:ext cx="30316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100" dirty="0" smtClean="0">
                <a:solidFill>
                  <a:schemeClr val="bg1"/>
                </a:solidFill>
              </a:rPr>
              <a:t>Разделы </a:t>
            </a:r>
            <a:r>
              <a:rPr lang="ru-RU" sz="1100" dirty="0">
                <a:solidFill>
                  <a:schemeClr val="bg1"/>
                </a:solidFill>
              </a:rPr>
              <a:t>«Общая </a:t>
            </a:r>
            <a:r>
              <a:rPr lang="ru-RU" sz="1100" dirty="0" smtClean="0">
                <a:solidFill>
                  <a:schemeClr val="bg1"/>
                </a:solidFill>
              </a:rPr>
              <a:t>информация о </a:t>
            </a:r>
            <a:r>
              <a:rPr lang="ru-RU" sz="1100" dirty="0">
                <a:solidFill>
                  <a:schemeClr val="bg1"/>
                </a:solidFill>
              </a:rPr>
              <a:t>закупке» и «</a:t>
            </a:r>
            <a:r>
              <a:rPr lang="ru-RU" sz="1100" dirty="0" smtClean="0">
                <a:solidFill>
                  <a:schemeClr val="bg1"/>
                </a:solidFill>
              </a:rPr>
              <a:t>Сведения о </a:t>
            </a:r>
            <a:r>
              <a:rPr lang="ru-RU" sz="1100" dirty="0">
                <a:solidFill>
                  <a:schemeClr val="bg1"/>
                </a:solidFill>
              </a:rPr>
              <a:t>государственном заказчике» заполняются </a:t>
            </a:r>
            <a:r>
              <a:rPr lang="ru-RU" sz="1100" dirty="0" smtClean="0">
                <a:solidFill>
                  <a:schemeClr val="bg1"/>
                </a:solidFill>
              </a:rPr>
              <a:t>автоматически</a:t>
            </a:r>
            <a:br>
              <a:rPr lang="ru-RU" sz="1100" dirty="0" smtClean="0">
                <a:solidFill>
                  <a:schemeClr val="bg1"/>
                </a:solidFill>
              </a:rPr>
            </a:br>
            <a:r>
              <a:rPr lang="ru-RU" sz="1100" dirty="0" smtClean="0">
                <a:solidFill>
                  <a:schemeClr val="bg1"/>
                </a:solidFill>
              </a:rPr>
              <a:t>при </a:t>
            </a:r>
            <a:r>
              <a:rPr lang="ru-RU" sz="1100" dirty="0">
                <a:solidFill>
                  <a:schemeClr val="bg1"/>
                </a:solidFill>
              </a:rPr>
              <a:t>создании и дальнейшем сохранении </a:t>
            </a:r>
            <a:r>
              <a:rPr lang="ru-RU" sz="1100" dirty="0" smtClean="0">
                <a:solidFill>
                  <a:schemeClr val="bg1"/>
                </a:solidFill>
              </a:rPr>
              <a:t>документа. Поле «Порядковый номер для ИКЗ» может быть скорректировано.</a:t>
            </a:r>
            <a:endParaRPr lang="ru-RU" sz="1100" dirty="0">
              <a:solidFill>
                <a:schemeClr val="bg1"/>
              </a:solidFill>
            </a:endParaRPr>
          </a:p>
        </p:txBody>
      </p:sp>
      <p:sp>
        <p:nvSpPr>
          <p:cNvPr id="45" name="Rectangle 103"/>
          <p:cNvSpPr/>
          <p:nvPr/>
        </p:nvSpPr>
        <p:spPr bwMode="auto">
          <a:xfrm>
            <a:off x="5566741" y="3774487"/>
            <a:ext cx="2962783" cy="1490226"/>
          </a:xfrm>
          <a:prstGeom prst="rect">
            <a:avLst/>
          </a:prstGeom>
          <a:solidFill>
            <a:srgbClr val="00B0F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46" name="Oval 153"/>
          <p:cNvSpPr/>
          <p:nvPr/>
        </p:nvSpPr>
        <p:spPr bwMode="auto">
          <a:xfrm>
            <a:off x="5148064" y="3722132"/>
            <a:ext cx="568800" cy="540000"/>
          </a:xfrm>
          <a:prstGeom prst="ellipse">
            <a:avLst/>
          </a:prstGeom>
          <a:solidFill>
            <a:srgbClr val="00B0F0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d-ID" sz="1500" dirty="0">
              <a:latin typeface="Calibri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724128" y="3780919"/>
            <a:ext cx="294518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100" dirty="0" smtClean="0">
                <a:solidFill>
                  <a:schemeClr val="bg1"/>
                </a:solidFill>
              </a:rPr>
              <a:t>В разделе </a:t>
            </a:r>
            <a:r>
              <a:rPr lang="ru-RU" sz="1100" dirty="0">
                <a:solidFill>
                  <a:schemeClr val="bg1"/>
                </a:solidFill>
              </a:rPr>
              <a:t>«Сведения о закупках государственного </a:t>
            </a:r>
            <a:r>
              <a:rPr lang="ru-RU" sz="1100" dirty="0" smtClean="0">
                <a:solidFill>
                  <a:schemeClr val="bg1"/>
                </a:solidFill>
              </a:rPr>
              <a:t>заказчика»</a:t>
            </a:r>
            <a:br>
              <a:rPr lang="ru-RU" sz="1100" dirty="0" smtClean="0">
                <a:solidFill>
                  <a:schemeClr val="bg1"/>
                </a:solidFill>
              </a:rPr>
            </a:br>
            <a:r>
              <a:rPr lang="ru-RU" sz="1100" dirty="0" smtClean="0">
                <a:solidFill>
                  <a:schemeClr val="bg1"/>
                </a:solidFill>
              </a:rPr>
              <a:t>подлежат </a:t>
            </a:r>
            <a:r>
              <a:rPr lang="ru-RU" sz="1100" dirty="0">
                <a:solidFill>
                  <a:schemeClr val="bg1"/>
                </a:solidFill>
              </a:rPr>
              <a:t>заполнению либо </a:t>
            </a:r>
            <a:r>
              <a:rPr lang="ru-RU" sz="1100" dirty="0" smtClean="0">
                <a:solidFill>
                  <a:schemeClr val="bg1"/>
                </a:solidFill>
              </a:rPr>
              <a:t>выбору</a:t>
            </a:r>
            <a:br>
              <a:rPr lang="ru-RU" sz="1100" dirty="0" smtClean="0">
                <a:solidFill>
                  <a:schemeClr val="bg1"/>
                </a:solidFill>
              </a:rPr>
            </a:br>
            <a:r>
              <a:rPr lang="ru-RU" sz="1100" dirty="0" smtClean="0">
                <a:solidFill>
                  <a:schemeClr val="bg1"/>
                </a:solidFill>
              </a:rPr>
              <a:t>из </a:t>
            </a:r>
            <a:r>
              <a:rPr lang="ru-RU" sz="1100" dirty="0">
                <a:solidFill>
                  <a:schemeClr val="bg1"/>
                </a:solidFill>
              </a:rPr>
              <a:t>справочника </a:t>
            </a:r>
            <a:r>
              <a:rPr lang="ru-RU" sz="1100" dirty="0" smtClean="0">
                <a:solidFill>
                  <a:schemeClr val="bg1"/>
                </a:solidFill>
              </a:rPr>
              <a:t>следующие поля</a:t>
            </a:r>
            <a:r>
              <a:rPr lang="en-US" sz="1100" dirty="0" smtClean="0">
                <a:solidFill>
                  <a:schemeClr val="bg1"/>
                </a:solidFill>
              </a:rPr>
              <a:t>:</a:t>
            </a:r>
            <a:r>
              <a:rPr lang="ru-RU" sz="1100" dirty="0" smtClean="0">
                <a:solidFill>
                  <a:schemeClr val="bg1"/>
                </a:solidFill>
              </a:rPr>
              <a:t> «</a:t>
            </a:r>
            <a:r>
              <a:rPr lang="ru-RU" sz="1100" dirty="0">
                <a:solidFill>
                  <a:schemeClr val="bg1"/>
                </a:solidFill>
              </a:rPr>
              <a:t>Тип </a:t>
            </a:r>
            <a:r>
              <a:rPr lang="ru-RU" sz="1100" dirty="0" smtClean="0">
                <a:solidFill>
                  <a:schemeClr val="bg1"/>
                </a:solidFill>
              </a:rPr>
              <a:t>закупки», </a:t>
            </a:r>
            <a:r>
              <a:rPr lang="ru-RU" sz="1100" dirty="0">
                <a:solidFill>
                  <a:schemeClr val="bg1"/>
                </a:solidFill>
              </a:rPr>
              <a:t>«Наименование объекта закупки</a:t>
            </a:r>
            <a:r>
              <a:rPr lang="ru-RU" sz="1100" dirty="0" smtClean="0">
                <a:solidFill>
                  <a:schemeClr val="bg1"/>
                </a:solidFill>
              </a:rPr>
              <a:t>»</a:t>
            </a:r>
            <a:r>
              <a:rPr lang="ru-RU" sz="1100" dirty="0">
                <a:solidFill>
                  <a:schemeClr val="bg1"/>
                </a:solidFill>
              </a:rPr>
              <a:t>,</a:t>
            </a:r>
            <a:r>
              <a:rPr lang="ru-RU" sz="1100" dirty="0" smtClean="0">
                <a:solidFill>
                  <a:schemeClr val="bg1"/>
                </a:solidFill>
              </a:rPr>
              <a:t> «ОКПД2 для ИКЗ». Поле </a:t>
            </a:r>
            <a:r>
              <a:rPr lang="ru-RU" sz="1100" dirty="0">
                <a:solidFill>
                  <a:schemeClr val="bg1"/>
                </a:solidFill>
              </a:rPr>
              <a:t>«Описание позиции плана закупок» </a:t>
            </a:r>
            <a:r>
              <a:rPr lang="ru-RU" sz="1100" dirty="0" smtClean="0">
                <a:solidFill>
                  <a:schemeClr val="bg1"/>
                </a:solidFill>
              </a:rPr>
              <a:t>обязательным не является</a:t>
            </a:r>
            <a:endParaRPr lang="ru-RU" sz="1100" dirty="0">
              <a:solidFill>
                <a:schemeClr val="bg1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5288601" y="3814463"/>
            <a:ext cx="2888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Calibri" pitchFamily="34" charset="0"/>
              </a:rPr>
              <a:t>2</a:t>
            </a:r>
            <a:endParaRPr lang="id-ID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1" name="Овал 70"/>
          <p:cNvSpPr/>
          <p:nvPr/>
        </p:nvSpPr>
        <p:spPr>
          <a:xfrm>
            <a:off x="247901" y="2503627"/>
            <a:ext cx="1435118" cy="2482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2" name="Номер слайда 22"/>
          <p:cNvSpPr txBox="1">
            <a:spLocks/>
          </p:cNvSpPr>
          <p:nvPr/>
        </p:nvSpPr>
        <p:spPr>
          <a:xfrm>
            <a:off x="33253" y="2503627"/>
            <a:ext cx="216024" cy="288033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1pPr>
            <a:lvl2pPr marL="19201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2pPr>
            <a:lvl3pPr marL="38403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3pPr>
            <a:lvl4pPr marL="57604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4pPr>
            <a:lvl5pPr marL="76806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5pPr>
            <a:lvl6pPr marL="960078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6pPr>
            <a:lvl7pPr marL="115209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7pPr>
            <a:lvl8pPr marL="1344110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8pPr>
            <a:lvl9pPr marL="153612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9pPr>
          </a:lstStyle>
          <a:p>
            <a:pPr algn="ctr"/>
            <a:r>
              <a:rPr lang="en-US" sz="1600" dirty="0" smtClean="0">
                <a:solidFill>
                  <a:srgbClr val="FF0000"/>
                </a:solidFill>
              </a:rPr>
              <a:t>1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75" name="Овал 74"/>
          <p:cNvSpPr/>
          <p:nvPr/>
        </p:nvSpPr>
        <p:spPr>
          <a:xfrm>
            <a:off x="239655" y="3334664"/>
            <a:ext cx="1435118" cy="2482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6" name="Номер слайда 22"/>
          <p:cNvSpPr txBox="1">
            <a:spLocks/>
          </p:cNvSpPr>
          <p:nvPr/>
        </p:nvSpPr>
        <p:spPr>
          <a:xfrm>
            <a:off x="25007" y="3334664"/>
            <a:ext cx="216024" cy="288033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1pPr>
            <a:lvl2pPr marL="19201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2pPr>
            <a:lvl3pPr marL="38403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3pPr>
            <a:lvl4pPr marL="57604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4pPr>
            <a:lvl5pPr marL="76806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5pPr>
            <a:lvl6pPr marL="960078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6pPr>
            <a:lvl7pPr marL="115209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7pPr>
            <a:lvl8pPr marL="1344110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8pPr>
            <a:lvl9pPr marL="153612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9pPr>
          </a:lstStyle>
          <a:p>
            <a:pPr algn="ctr"/>
            <a:r>
              <a:rPr lang="en-US" sz="1600" dirty="0" smtClean="0">
                <a:solidFill>
                  <a:srgbClr val="FF0000"/>
                </a:solidFill>
              </a:rPr>
              <a:t>1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237234" y="2360455"/>
            <a:ext cx="734366" cy="187561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239356" y="4137504"/>
            <a:ext cx="1766064" cy="2482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9" name="Номер слайда 22"/>
          <p:cNvSpPr txBox="1">
            <a:spLocks/>
          </p:cNvSpPr>
          <p:nvPr/>
        </p:nvSpPr>
        <p:spPr>
          <a:xfrm>
            <a:off x="24708" y="4137504"/>
            <a:ext cx="216024" cy="288033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1pPr>
            <a:lvl2pPr marL="19201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2pPr>
            <a:lvl3pPr marL="38403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3pPr>
            <a:lvl4pPr marL="57604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4pPr>
            <a:lvl5pPr marL="76806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5pPr>
            <a:lvl6pPr marL="960078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6pPr>
            <a:lvl7pPr marL="115209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7pPr>
            <a:lvl8pPr marL="1344110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8pPr>
            <a:lvl9pPr marL="153612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9pPr>
          </a:lstStyle>
          <a:p>
            <a:pPr algn="ctr"/>
            <a:r>
              <a:rPr lang="en-US" sz="1600" dirty="0">
                <a:solidFill>
                  <a:srgbClr val="FF0000"/>
                </a:solidFill>
              </a:rPr>
              <a:t>2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43" name="Rectangle 103"/>
          <p:cNvSpPr/>
          <p:nvPr/>
        </p:nvSpPr>
        <p:spPr bwMode="auto">
          <a:xfrm>
            <a:off x="805368" y="5921620"/>
            <a:ext cx="8015104" cy="740880"/>
          </a:xfrm>
          <a:prstGeom prst="rect">
            <a:avLst/>
          </a:prstGeom>
          <a:solidFill>
            <a:srgbClr val="FE960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44" name="Oval 153"/>
          <p:cNvSpPr/>
          <p:nvPr/>
        </p:nvSpPr>
        <p:spPr bwMode="auto">
          <a:xfrm>
            <a:off x="251520" y="5897920"/>
            <a:ext cx="808501" cy="771440"/>
          </a:xfrm>
          <a:prstGeom prst="ellipse">
            <a:avLst/>
          </a:prstGeom>
          <a:solidFill>
            <a:srgbClr val="FE9601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d-ID" sz="1500" dirty="0">
              <a:latin typeface="Calibri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509231" y="6038328"/>
            <a:ext cx="2856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Calibri" pitchFamily="34" charset="0"/>
              </a:rPr>
              <a:t>!</a:t>
            </a:r>
            <a:endParaRPr lang="id-ID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1060021" y="5939551"/>
            <a:ext cx="776045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400" dirty="0" smtClean="0">
                <a:solidFill>
                  <a:schemeClr val="bg1"/>
                </a:solidFill>
              </a:rPr>
              <a:t>Если </a:t>
            </a:r>
            <a:r>
              <a:rPr lang="ru-RU" sz="1400" dirty="0">
                <a:solidFill>
                  <a:schemeClr val="bg1"/>
                </a:solidFill>
              </a:rPr>
              <a:t>в закупке предполагается использовать несколько кодов ОКПД, необходимо отметить флажком поле  «Закупка содержит несколько ОКПД». После этого в поле «ОКПД2 для ИКЗ» автоматически проставляется значение «00.00»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07785" y="108046"/>
            <a:ext cx="8428368" cy="238834"/>
          </a:xfrm>
          <a:prstGeom prst="rect">
            <a:avLst/>
          </a:prstGeom>
          <a:noFill/>
          <a:ln w="25400">
            <a:noFill/>
          </a:ln>
        </p:spPr>
        <p:txBody>
          <a:bodyPr wrap="none" lIns="38403" tIns="19202" rIns="38403" bIns="19202" rtlCol="0">
            <a:spAutoFit/>
          </a:bodyPr>
          <a:lstStyle/>
          <a:p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Федеральное казначейство                                                                              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                                                                     </a:t>
            </a:r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roskazna.ru</a:t>
            </a:r>
            <a:endParaRPr lang="id-ID" sz="1300" spc="-63" dirty="0">
              <a:solidFill>
                <a:schemeClr val="accent1">
                  <a:lumMod val="75000"/>
                  <a:lumOff val="25000"/>
                </a:schemeClr>
              </a:solidFill>
              <a:latin typeface="Calibri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3225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/>
          <p:cNvPicPr/>
          <p:nvPr/>
        </p:nvPicPr>
        <p:blipFill rotWithShape="1">
          <a:blip r:embed="rId3"/>
          <a:srcRect l="-1" t="11035" r="41095" b="31264"/>
          <a:stretch/>
        </p:blipFill>
        <p:spPr bwMode="auto">
          <a:xfrm>
            <a:off x="326148" y="1300927"/>
            <a:ext cx="8468616" cy="413327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/>
          <p:cNvSpPr/>
          <p:nvPr/>
        </p:nvSpPr>
        <p:spPr>
          <a:xfrm>
            <a:off x="2432521" y="585462"/>
            <a:ext cx="4283003" cy="377333"/>
          </a:xfrm>
          <a:prstGeom prst="rect">
            <a:avLst/>
          </a:prstGeom>
        </p:spPr>
        <p:txBody>
          <a:bodyPr wrap="none" lIns="38403" tIns="19202" rIns="38403" bIns="19202">
            <a:spAutoFit/>
          </a:bodyPr>
          <a:lstStyle/>
          <a:p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Заполнение 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поля «Тип закупки»</a:t>
            </a:r>
          </a:p>
        </p:txBody>
      </p:sp>
      <p:grpSp>
        <p:nvGrpSpPr>
          <p:cNvPr id="5" name="Group 4"/>
          <p:cNvGrpSpPr/>
          <p:nvPr/>
        </p:nvGrpSpPr>
        <p:grpSpPr>
          <a:xfrm flipV="1">
            <a:off x="3900986" y="1155586"/>
            <a:ext cx="1346072" cy="69870"/>
            <a:chOff x="11238286" y="6370260"/>
            <a:chExt cx="12007569" cy="152400"/>
          </a:xfrm>
        </p:grpSpPr>
        <p:grpSp>
          <p:nvGrpSpPr>
            <p:cNvPr id="6" name="Group 5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8" name="Rectangle 42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" name="Rectangle 43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" name="Rectangle 44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45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7" name="Rectangle 41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-3100" y="0"/>
            <a:ext cx="9154244" cy="62186"/>
            <a:chOff x="11238286" y="6370260"/>
            <a:chExt cx="12007569" cy="152400"/>
          </a:xfrm>
        </p:grpSpPr>
        <p:grpSp>
          <p:nvGrpSpPr>
            <p:cNvPr id="14" name="Group 13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5" name="Rectangle 14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65" name="Picture 2" descr="U:\Бирюков\ГЕРБ КАЗНАЧЕЙСТВА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48" y="80628"/>
            <a:ext cx="35678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8" name="Прямая соединительная линия 167"/>
          <p:cNvCxnSpPr/>
          <p:nvPr/>
        </p:nvCxnSpPr>
        <p:spPr bwMode="auto">
          <a:xfrm>
            <a:off x="-3100" y="434106"/>
            <a:ext cx="9154244" cy="0"/>
          </a:xfrm>
          <a:prstGeom prst="line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254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6948264" y="6453336"/>
            <a:ext cx="2133600" cy="365125"/>
          </a:xfrm>
        </p:spPr>
        <p:txBody>
          <a:bodyPr/>
          <a:lstStyle/>
          <a:p>
            <a:fld id="{C0EB37D2-4202-4A90-8246-13FB6654ACC2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40" name="Rectangle 103"/>
          <p:cNvSpPr/>
          <p:nvPr/>
        </p:nvSpPr>
        <p:spPr bwMode="auto">
          <a:xfrm>
            <a:off x="553769" y="5499479"/>
            <a:ext cx="8406527" cy="1097873"/>
          </a:xfrm>
          <a:prstGeom prst="rect">
            <a:avLst/>
          </a:prstGeom>
          <a:solidFill>
            <a:srgbClr val="CC006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013142" y="5526757"/>
            <a:ext cx="794715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200" dirty="0">
                <a:solidFill>
                  <a:schemeClr val="bg1"/>
                </a:solidFill>
              </a:rPr>
              <a:t>Для всех </a:t>
            </a:r>
            <a:r>
              <a:rPr lang="ru-RU" sz="1200" dirty="0" smtClean="0">
                <a:solidFill>
                  <a:schemeClr val="bg1"/>
                </a:solidFill>
              </a:rPr>
              <a:t>конкурентных закупок, и закупок по которым  размещается извещение об осуществлении закупки, в поле </a:t>
            </a:r>
            <a:r>
              <a:rPr lang="ru-RU" sz="1200" dirty="0">
                <a:solidFill>
                  <a:schemeClr val="bg1"/>
                </a:solidFill>
              </a:rPr>
              <a:t>«Тип </a:t>
            </a:r>
            <a:r>
              <a:rPr lang="ru-RU" sz="1200" dirty="0" smtClean="0">
                <a:solidFill>
                  <a:schemeClr val="bg1"/>
                </a:solidFill>
              </a:rPr>
              <a:t>закупки» выбирается значение «Закупка</a:t>
            </a:r>
            <a:r>
              <a:rPr lang="ru-RU" sz="1200" dirty="0">
                <a:solidFill>
                  <a:schemeClr val="bg1"/>
                </a:solidFill>
              </a:rPr>
              <a:t>».</a:t>
            </a:r>
          </a:p>
          <a:p>
            <a:pPr algn="l"/>
            <a:r>
              <a:rPr lang="ru-RU" sz="1200" dirty="0" smtClean="0">
                <a:solidFill>
                  <a:schemeClr val="bg1"/>
                </a:solidFill>
              </a:rPr>
              <a:t>Для указания «особых» закупок, указываемых одной строкой и осуществляемых в </a:t>
            </a:r>
            <a:r>
              <a:rPr lang="ru-RU" sz="1200" dirty="0">
                <a:solidFill>
                  <a:schemeClr val="bg1"/>
                </a:solidFill>
              </a:rPr>
              <a:t>соответствии с пунктом 7 части 2 статьи </a:t>
            </a:r>
            <a:r>
              <a:rPr lang="ru-RU" sz="1200" dirty="0" smtClean="0">
                <a:solidFill>
                  <a:schemeClr val="bg1"/>
                </a:solidFill>
              </a:rPr>
              <a:t>83 и </a:t>
            </a:r>
            <a:r>
              <a:rPr lang="ru-RU" sz="1200" dirty="0">
                <a:solidFill>
                  <a:schemeClr val="bg1"/>
                </a:solidFill>
              </a:rPr>
              <a:t>пунктами 4, 5</a:t>
            </a:r>
            <a:r>
              <a:rPr lang="ru-RU" sz="1200" dirty="0" smtClean="0">
                <a:solidFill>
                  <a:schemeClr val="bg1"/>
                </a:solidFill>
              </a:rPr>
              <a:t>, 26, и 33части </a:t>
            </a:r>
            <a:r>
              <a:rPr lang="ru-RU" sz="1200" dirty="0">
                <a:solidFill>
                  <a:schemeClr val="bg1"/>
                </a:solidFill>
              </a:rPr>
              <a:t>1 статьи 93 Федерального закона от 05.04.2013 № 44-ФЗ, </a:t>
            </a:r>
            <a:r>
              <a:rPr lang="ru-RU" sz="1200" dirty="0" smtClean="0">
                <a:solidFill>
                  <a:schemeClr val="bg1"/>
                </a:solidFill>
              </a:rPr>
              <a:t>из справочника выбирается соответствующее «особой» закупке значение.</a:t>
            </a:r>
            <a:endParaRPr lang="ru-RU" sz="1200" dirty="0">
              <a:solidFill>
                <a:schemeClr val="bg1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13039" y="5506360"/>
            <a:ext cx="782361" cy="746498"/>
            <a:chOff x="251520" y="5633089"/>
            <a:chExt cx="567104" cy="541108"/>
          </a:xfrm>
        </p:grpSpPr>
        <p:sp>
          <p:nvSpPr>
            <p:cNvPr id="41" name="Oval 153"/>
            <p:cNvSpPr/>
            <p:nvPr/>
          </p:nvSpPr>
          <p:spPr bwMode="auto">
            <a:xfrm>
              <a:off x="251520" y="5633089"/>
              <a:ext cx="567104" cy="541108"/>
            </a:xfrm>
            <a:prstGeom prst="ellipse">
              <a:avLst/>
            </a:prstGeom>
            <a:solidFill>
              <a:srgbClr val="CC0063"/>
            </a:solidFill>
            <a:ln w="50800" cap="flat" cmpd="sng" algn="ctr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id-ID" sz="1800" dirty="0">
                <a:latin typeface="Calibri" pitchFamily="34" charset="0"/>
              </a:endParaRPr>
            </a:p>
          </p:txBody>
        </p:sp>
        <p:sp>
          <p:nvSpPr>
            <p:cNvPr id="48" name="Прямоугольник 47"/>
            <p:cNvSpPr/>
            <p:nvPr/>
          </p:nvSpPr>
          <p:spPr>
            <a:xfrm>
              <a:off x="416064" y="5734366"/>
              <a:ext cx="246568" cy="3346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 smtClean="0">
                  <a:solidFill>
                    <a:schemeClr val="bg1"/>
                  </a:solidFill>
                  <a:latin typeface="Calibri" pitchFamily="34" charset="0"/>
                </a:rPr>
                <a:t>1</a:t>
              </a:r>
              <a:endParaRPr lang="id-ID" b="1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sp>
        <p:nvSpPr>
          <p:cNvPr id="37" name="Овал 36"/>
          <p:cNvSpPr/>
          <p:nvPr/>
        </p:nvSpPr>
        <p:spPr>
          <a:xfrm>
            <a:off x="538440" y="3527642"/>
            <a:ext cx="1009224" cy="2160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89918" y="2859286"/>
            <a:ext cx="1217786" cy="216024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Номер слайда 22"/>
          <p:cNvSpPr txBox="1">
            <a:spLocks/>
          </p:cNvSpPr>
          <p:nvPr/>
        </p:nvSpPr>
        <p:spPr>
          <a:xfrm>
            <a:off x="324319" y="3501007"/>
            <a:ext cx="216024" cy="288033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1pPr>
            <a:lvl2pPr marL="19201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2pPr>
            <a:lvl3pPr marL="38403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3pPr>
            <a:lvl4pPr marL="57604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4pPr>
            <a:lvl5pPr marL="76806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5pPr>
            <a:lvl6pPr marL="960078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6pPr>
            <a:lvl7pPr marL="115209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7pPr>
            <a:lvl8pPr marL="1344110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8pPr>
            <a:lvl9pPr marL="153612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9pPr>
          </a:lstStyle>
          <a:p>
            <a:pPr algn="ctr"/>
            <a:r>
              <a:rPr lang="en-US" sz="1600" dirty="0" smtClean="0">
                <a:solidFill>
                  <a:srgbClr val="FF0000"/>
                </a:solidFill>
              </a:rPr>
              <a:t>1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07785" y="108046"/>
            <a:ext cx="8428368" cy="238834"/>
          </a:xfrm>
          <a:prstGeom prst="rect">
            <a:avLst/>
          </a:prstGeom>
          <a:noFill/>
          <a:ln w="25400">
            <a:noFill/>
          </a:ln>
        </p:spPr>
        <p:txBody>
          <a:bodyPr wrap="none" lIns="38403" tIns="19202" rIns="38403" bIns="19202" rtlCol="0">
            <a:spAutoFit/>
          </a:bodyPr>
          <a:lstStyle/>
          <a:p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Федеральное казначейство                                                                              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                                                                     </a:t>
            </a:r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roskazna.ru</a:t>
            </a:r>
            <a:endParaRPr lang="id-ID" sz="1300" spc="-63" dirty="0">
              <a:solidFill>
                <a:schemeClr val="accent1">
                  <a:lumMod val="75000"/>
                  <a:lumOff val="25000"/>
                </a:schemeClr>
              </a:solidFill>
              <a:latin typeface="Calibri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69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Рисунок 34"/>
          <p:cNvPicPr/>
          <p:nvPr/>
        </p:nvPicPr>
        <p:blipFill rotWithShape="1">
          <a:blip r:embed="rId3"/>
          <a:srcRect l="-1" t="11135" r="-85" b="15172"/>
          <a:stretch/>
        </p:blipFill>
        <p:spPr bwMode="auto">
          <a:xfrm>
            <a:off x="99695" y="1700808"/>
            <a:ext cx="8944610" cy="370459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/>
          <p:cNvSpPr/>
          <p:nvPr/>
        </p:nvSpPr>
        <p:spPr>
          <a:xfrm>
            <a:off x="1665678" y="585462"/>
            <a:ext cx="5816691" cy="377333"/>
          </a:xfrm>
          <a:prstGeom prst="rect">
            <a:avLst/>
          </a:prstGeom>
        </p:spPr>
        <p:txBody>
          <a:bodyPr wrap="none" lIns="38403" tIns="19202" rIns="38403" bIns="19202">
            <a:spAutoFit/>
          </a:bodyPr>
          <a:lstStyle/>
          <a:p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Заполнение 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вкладки «Основные сведения»</a:t>
            </a:r>
          </a:p>
        </p:txBody>
      </p:sp>
      <p:grpSp>
        <p:nvGrpSpPr>
          <p:cNvPr id="5" name="Group 4"/>
          <p:cNvGrpSpPr/>
          <p:nvPr/>
        </p:nvGrpSpPr>
        <p:grpSpPr>
          <a:xfrm flipV="1">
            <a:off x="3900986" y="1155586"/>
            <a:ext cx="1346072" cy="69870"/>
            <a:chOff x="11238286" y="6370260"/>
            <a:chExt cx="12007569" cy="152400"/>
          </a:xfrm>
        </p:grpSpPr>
        <p:grpSp>
          <p:nvGrpSpPr>
            <p:cNvPr id="6" name="Group 5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8" name="Rectangle 42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" name="Rectangle 43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" name="Rectangle 44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45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7" name="Rectangle 41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-3100" y="0"/>
            <a:ext cx="9154244" cy="62186"/>
            <a:chOff x="11238286" y="6370260"/>
            <a:chExt cx="12007569" cy="152400"/>
          </a:xfrm>
        </p:grpSpPr>
        <p:grpSp>
          <p:nvGrpSpPr>
            <p:cNvPr id="14" name="Group 13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5" name="Rectangle 14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65" name="Picture 2" descr="U:\Бирюков\ГЕРБ КАЗНАЧЕЙСТВА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48" y="80628"/>
            <a:ext cx="35678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8" name="Прямая соединительная линия 167"/>
          <p:cNvCxnSpPr/>
          <p:nvPr/>
        </p:nvCxnSpPr>
        <p:spPr bwMode="auto">
          <a:xfrm>
            <a:off x="-3100" y="434106"/>
            <a:ext cx="9154244" cy="0"/>
          </a:xfrm>
          <a:prstGeom prst="line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254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6948264" y="6453336"/>
            <a:ext cx="2133600" cy="365125"/>
          </a:xfrm>
        </p:spPr>
        <p:txBody>
          <a:bodyPr/>
          <a:lstStyle/>
          <a:p>
            <a:fld id="{C0EB37D2-4202-4A90-8246-13FB6654ACC2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30" name="Rectangle 103"/>
          <p:cNvSpPr/>
          <p:nvPr/>
        </p:nvSpPr>
        <p:spPr bwMode="auto">
          <a:xfrm>
            <a:off x="5598385" y="2877410"/>
            <a:ext cx="3006063" cy="2412763"/>
          </a:xfrm>
          <a:prstGeom prst="rect">
            <a:avLst/>
          </a:prstGeom>
          <a:solidFill>
            <a:srgbClr val="00B796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31" name="Oval 153"/>
          <p:cNvSpPr/>
          <p:nvPr/>
        </p:nvSpPr>
        <p:spPr bwMode="auto">
          <a:xfrm>
            <a:off x="5220072" y="2839573"/>
            <a:ext cx="567104" cy="541108"/>
          </a:xfrm>
          <a:prstGeom prst="ellipse">
            <a:avLst/>
          </a:prstGeom>
          <a:solidFill>
            <a:srgbClr val="00B796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d-ID" sz="1500" dirty="0">
              <a:latin typeface="Calibri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363330" y="2940850"/>
            <a:ext cx="2888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Calibri" pitchFamily="34" charset="0"/>
              </a:rPr>
              <a:t>1</a:t>
            </a:r>
            <a:endParaRPr lang="id-ID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834647" y="2946976"/>
            <a:ext cx="276980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200" dirty="0" smtClean="0">
                <a:solidFill>
                  <a:schemeClr val="bg1"/>
                </a:solidFill>
              </a:rPr>
              <a:t>Поля </a:t>
            </a:r>
            <a:r>
              <a:rPr lang="ru-RU" sz="1200" dirty="0">
                <a:solidFill>
                  <a:schemeClr val="bg1"/>
                </a:solidFill>
              </a:rPr>
              <a:t>«Сведения о технической сложности, </a:t>
            </a:r>
            <a:r>
              <a:rPr lang="ru-RU" sz="1200" dirty="0" smtClean="0">
                <a:solidFill>
                  <a:schemeClr val="bg1"/>
                </a:solidFill>
              </a:rPr>
              <a:t>инновационности</a:t>
            </a:r>
            <a:br>
              <a:rPr lang="ru-RU" sz="1200" dirty="0" smtClean="0">
                <a:solidFill>
                  <a:schemeClr val="bg1"/>
                </a:solidFill>
              </a:rPr>
            </a:br>
            <a:r>
              <a:rPr lang="ru-RU" sz="1200" dirty="0" smtClean="0">
                <a:solidFill>
                  <a:schemeClr val="bg1"/>
                </a:solidFill>
              </a:rPr>
              <a:t>и </a:t>
            </a:r>
            <a:r>
              <a:rPr lang="ru-RU" sz="1200" dirty="0">
                <a:solidFill>
                  <a:schemeClr val="bg1"/>
                </a:solidFill>
              </a:rPr>
              <a:t>специальном характере укрупненной </a:t>
            </a:r>
            <a:r>
              <a:rPr lang="ru-RU" sz="1200" dirty="0" smtClean="0">
                <a:solidFill>
                  <a:schemeClr val="bg1"/>
                </a:solidFill>
              </a:rPr>
              <a:t>закупки»</a:t>
            </a:r>
            <a:br>
              <a:rPr lang="ru-RU" sz="1200" dirty="0" smtClean="0">
                <a:solidFill>
                  <a:schemeClr val="bg1"/>
                </a:solidFill>
              </a:rPr>
            </a:br>
            <a:r>
              <a:rPr lang="ru-RU" sz="1200" dirty="0" smtClean="0">
                <a:solidFill>
                  <a:schemeClr val="bg1"/>
                </a:solidFill>
              </a:rPr>
              <a:t>и </a:t>
            </a:r>
            <a:r>
              <a:rPr lang="ru-RU" sz="1200" dirty="0">
                <a:solidFill>
                  <a:schemeClr val="bg1"/>
                </a:solidFill>
              </a:rPr>
              <a:t>«Требуется общественное обсуждение» не являются обязательными. Их заполнение возможно при установлении соответствующих </a:t>
            </a:r>
            <a:r>
              <a:rPr lang="ru-RU" sz="1200" dirty="0" smtClean="0">
                <a:solidFill>
                  <a:schemeClr val="bg1"/>
                </a:solidFill>
              </a:rPr>
              <a:t>признаков.</a:t>
            </a:r>
            <a:br>
              <a:rPr lang="ru-RU" sz="1200" dirty="0" smtClean="0">
                <a:solidFill>
                  <a:schemeClr val="bg1"/>
                </a:solidFill>
              </a:rPr>
            </a:b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57" name="Номер слайда 22"/>
          <p:cNvSpPr txBox="1">
            <a:spLocks/>
          </p:cNvSpPr>
          <p:nvPr/>
        </p:nvSpPr>
        <p:spPr>
          <a:xfrm>
            <a:off x="33484" y="4417199"/>
            <a:ext cx="216024" cy="288033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1pPr>
            <a:lvl2pPr marL="19201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2pPr>
            <a:lvl3pPr marL="38403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3pPr>
            <a:lvl4pPr marL="57604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4pPr>
            <a:lvl5pPr marL="76806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5pPr>
            <a:lvl6pPr marL="960078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6pPr>
            <a:lvl7pPr marL="115209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7pPr>
            <a:lvl8pPr marL="1344110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8pPr>
            <a:lvl9pPr marL="153612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9pPr>
          </a:lstStyle>
          <a:p>
            <a:pPr algn="ctr"/>
            <a:r>
              <a:rPr lang="en-US" sz="1600" dirty="0" smtClean="0">
                <a:solidFill>
                  <a:srgbClr val="FF0000"/>
                </a:solidFill>
              </a:rPr>
              <a:t>1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278154" y="2544991"/>
            <a:ext cx="743560" cy="187561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Овал 55"/>
          <p:cNvSpPr/>
          <p:nvPr/>
        </p:nvSpPr>
        <p:spPr>
          <a:xfrm>
            <a:off x="248131" y="4417199"/>
            <a:ext cx="3787461" cy="2482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7" name="Овал 46"/>
          <p:cNvSpPr/>
          <p:nvPr/>
        </p:nvSpPr>
        <p:spPr>
          <a:xfrm>
            <a:off x="250143" y="5051374"/>
            <a:ext cx="1578241" cy="1440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1" name="Номер слайда 22"/>
          <p:cNvSpPr txBox="1">
            <a:spLocks/>
          </p:cNvSpPr>
          <p:nvPr/>
        </p:nvSpPr>
        <p:spPr>
          <a:xfrm>
            <a:off x="35496" y="4993752"/>
            <a:ext cx="216024" cy="288033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1pPr>
            <a:lvl2pPr marL="19201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2pPr>
            <a:lvl3pPr marL="38403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3pPr>
            <a:lvl4pPr marL="57604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4pPr>
            <a:lvl5pPr marL="76806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5pPr>
            <a:lvl6pPr marL="960078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6pPr>
            <a:lvl7pPr marL="115209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7pPr>
            <a:lvl8pPr marL="1344110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8pPr>
            <a:lvl9pPr marL="153612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9pPr>
          </a:lstStyle>
          <a:p>
            <a:pPr algn="ctr"/>
            <a:r>
              <a:rPr lang="en-US" sz="1600" dirty="0" smtClean="0">
                <a:solidFill>
                  <a:srgbClr val="FF0000"/>
                </a:solidFill>
              </a:rPr>
              <a:t>1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07785" y="108046"/>
            <a:ext cx="8428368" cy="238834"/>
          </a:xfrm>
          <a:prstGeom prst="rect">
            <a:avLst/>
          </a:prstGeom>
          <a:noFill/>
          <a:ln w="25400">
            <a:noFill/>
          </a:ln>
        </p:spPr>
        <p:txBody>
          <a:bodyPr wrap="none" lIns="38403" tIns="19202" rIns="38403" bIns="19202" rtlCol="0">
            <a:spAutoFit/>
          </a:bodyPr>
          <a:lstStyle/>
          <a:p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Федеральное казначейство                                                                              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                                                                     </a:t>
            </a:r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roskazna.ru</a:t>
            </a:r>
            <a:endParaRPr lang="id-ID" sz="1300" spc="-63" dirty="0">
              <a:solidFill>
                <a:schemeClr val="accent1">
                  <a:lumMod val="75000"/>
                  <a:lumOff val="25000"/>
                </a:schemeClr>
              </a:solidFill>
              <a:latin typeface="Calibri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8513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550045" y="4517972"/>
            <a:ext cx="8270425" cy="529004"/>
            <a:chOff x="550045" y="4517972"/>
            <a:chExt cx="8270425" cy="529004"/>
          </a:xfrm>
        </p:grpSpPr>
        <p:pic>
          <p:nvPicPr>
            <p:cNvPr id="46" name="Рисунок 45"/>
            <p:cNvPicPr/>
            <p:nvPr/>
          </p:nvPicPr>
          <p:blipFill rotWithShape="1">
            <a:blip r:embed="rId3"/>
            <a:srcRect l="1428" t="69195" r="2180" b="17242"/>
            <a:stretch/>
          </p:blipFill>
          <p:spPr bwMode="auto">
            <a:xfrm>
              <a:off x="550045" y="4517972"/>
              <a:ext cx="8270425" cy="529004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59" name="Рисунок 58"/>
            <p:cNvPicPr/>
            <p:nvPr/>
          </p:nvPicPr>
          <p:blipFill rotWithShape="1">
            <a:blip r:embed="rId4"/>
            <a:srcRect l="13370" t="80782" r="42787" b="16343"/>
            <a:stretch/>
          </p:blipFill>
          <p:spPr bwMode="auto">
            <a:xfrm>
              <a:off x="1616497" y="4768578"/>
              <a:ext cx="3757115" cy="10534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grpSp>
        <p:nvGrpSpPr>
          <p:cNvPr id="2" name="Группа 1"/>
          <p:cNvGrpSpPr/>
          <p:nvPr/>
        </p:nvGrpSpPr>
        <p:grpSpPr>
          <a:xfrm>
            <a:off x="531316" y="1268760"/>
            <a:ext cx="8289155" cy="3249212"/>
            <a:chOff x="531316" y="1268760"/>
            <a:chExt cx="8289155" cy="3249212"/>
          </a:xfrm>
        </p:grpSpPr>
        <p:pic>
          <p:nvPicPr>
            <p:cNvPr id="45" name="Рисунок 44"/>
            <p:cNvPicPr/>
            <p:nvPr/>
          </p:nvPicPr>
          <p:blipFill rotWithShape="1">
            <a:blip r:embed="rId5"/>
            <a:srcRect l="1435" t="10576" r="1951" b="17167"/>
            <a:stretch/>
          </p:blipFill>
          <p:spPr bwMode="auto">
            <a:xfrm>
              <a:off x="531316" y="1268760"/>
              <a:ext cx="8289155" cy="3249212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47" name="Рисунок 46"/>
            <p:cNvPicPr/>
            <p:nvPr/>
          </p:nvPicPr>
          <p:blipFill rotWithShape="1">
            <a:blip r:embed="rId4"/>
            <a:srcRect l="13370" t="50793" r="44708" b="43302"/>
            <a:stretch/>
          </p:blipFill>
          <p:spPr bwMode="auto">
            <a:xfrm>
              <a:off x="1564619" y="3489325"/>
              <a:ext cx="3712429" cy="270416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44" name="Рисунок 43"/>
          <p:cNvPicPr/>
          <p:nvPr/>
        </p:nvPicPr>
        <p:blipFill rotWithShape="1">
          <a:blip r:embed="rId6"/>
          <a:srcRect l="54052" t="42069" r="10518" b="24597"/>
          <a:stretch/>
        </p:blipFill>
        <p:spPr bwMode="auto">
          <a:xfrm>
            <a:off x="6041538" y="2757899"/>
            <a:ext cx="2538730" cy="13436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/>
          <p:cNvSpPr/>
          <p:nvPr/>
        </p:nvSpPr>
        <p:spPr>
          <a:xfrm>
            <a:off x="759724" y="585462"/>
            <a:ext cx="7628598" cy="377333"/>
          </a:xfrm>
          <a:prstGeom prst="rect">
            <a:avLst/>
          </a:prstGeom>
        </p:spPr>
        <p:txBody>
          <a:bodyPr wrap="none" lIns="38403" tIns="19202" rIns="38403" bIns="19202">
            <a:spAutoFit/>
          </a:bodyPr>
          <a:lstStyle/>
          <a:p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Заполнение 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вкладки «Объем финансового обеспечения»</a:t>
            </a:r>
          </a:p>
        </p:txBody>
      </p:sp>
      <p:grpSp>
        <p:nvGrpSpPr>
          <p:cNvPr id="5" name="Group 4"/>
          <p:cNvGrpSpPr/>
          <p:nvPr/>
        </p:nvGrpSpPr>
        <p:grpSpPr>
          <a:xfrm flipV="1">
            <a:off x="3900986" y="1155586"/>
            <a:ext cx="1346072" cy="69870"/>
            <a:chOff x="11238286" y="6370260"/>
            <a:chExt cx="12007569" cy="152400"/>
          </a:xfrm>
        </p:grpSpPr>
        <p:grpSp>
          <p:nvGrpSpPr>
            <p:cNvPr id="6" name="Group 5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8" name="Rectangle 42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" name="Rectangle 43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" name="Rectangle 44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45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7" name="Rectangle 41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-3100" y="0"/>
            <a:ext cx="9154244" cy="62186"/>
            <a:chOff x="11238286" y="6370260"/>
            <a:chExt cx="12007569" cy="152400"/>
          </a:xfrm>
        </p:grpSpPr>
        <p:grpSp>
          <p:nvGrpSpPr>
            <p:cNvPr id="14" name="Group 13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5" name="Rectangle 14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65" name="Picture 2" descr="U:\Бирюков\ГЕРБ КАЗНАЧЕЙСТВА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48" y="80628"/>
            <a:ext cx="35678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8" name="Прямая соединительная линия 167"/>
          <p:cNvCxnSpPr/>
          <p:nvPr/>
        </p:nvCxnSpPr>
        <p:spPr bwMode="auto">
          <a:xfrm>
            <a:off x="-3100" y="434106"/>
            <a:ext cx="9154244" cy="0"/>
          </a:xfrm>
          <a:prstGeom prst="line">
            <a:avLst/>
          </a:prstGeom>
          <a:blipFill dpi="0" rotWithShape="0">
            <a:blip r:embed="rId8"/>
            <a:srcRect/>
            <a:tile tx="0" ty="0" sx="100000" sy="100000" flip="none" algn="tl"/>
          </a:blipFill>
          <a:ln w="254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6948264" y="6453336"/>
            <a:ext cx="2133600" cy="365125"/>
          </a:xfrm>
        </p:spPr>
        <p:txBody>
          <a:bodyPr/>
          <a:lstStyle/>
          <a:p>
            <a:fld id="{C0EB37D2-4202-4A90-8246-13FB6654ACC2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40" name="Rectangle 103"/>
          <p:cNvSpPr/>
          <p:nvPr/>
        </p:nvSpPr>
        <p:spPr bwMode="auto">
          <a:xfrm>
            <a:off x="508970" y="5088741"/>
            <a:ext cx="8311501" cy="1053226"/>
          </a:xfrm>
          <a:prstGeom prst="rect">
            <a:avLst/>
          </a:prstGeom>
          <a:solidFill>
            <a:srgbClr val="FE960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41" name="Oval 153"/>
          <p:cNvSpPr/>
          <p:nvPr/>
        </p:nvSpPr>
        <p:spPr bwMode="auto">
          <a:xfrm>
            <a:off x="130520" y="5050900"/>
            <a:ext cx="567104" cy="541108"/>
          </a:xfrm>
          <a:prstGeom prst="ellipse">
            <a:avLst/>
          </a:prstGeom>
          <a:solidFill>
            <a:srgbClr val="FE9601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d-ID" sz="1500" dirty="0">
              <a:latin typeface="Calibri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75335" y="5069153"/>
            <a:ext cx="844456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100" dirty="0" smtClean="0">
                <a:solidFill>
                  <a:schemeClr val="bg1"/>
                </a:solidFill>
              </a:rPr>
              <a:t>Раздел </a:t>
            </a:r>
            <a:r>
              <a:rPr lang="ru-RU" sz="1100" dirty="0">
                <a:solidFill>
                  <a:schemeClr val="bg1"/>
                </a:solidFill>
              </a:rPr>
              <a:t>«Объем финансового обеспечения на осуществление закупки» заполняется путем нажатия на </a:t>
            </a:r>
            <a:r>
              <a:rPr lang="ru-RU" sz="1100" dirty="0" smtClean="0">
                <a:solidFill>
                  <a:schemeClr val="bg1"/>
                </a:solidFill>
              </a:rPr>
              <a:t>кнопку</a:t>
            </a:r>
            <a:br>
              <a:rPr lang="ru-RU" sz="1100" dirty="0" smtClean="0">
                <a:solidFill>
                  <a:schemeClr val="bg1"/>
                </a:solidFill>
              </a:rPr>
            </a:br>
            <a:r>
              <a:rPr lang="ru-RU" sz="1100" dirty="0" smtClean="0">
                <a:solidFill>
                  <a:schemeClr val="bg1"/>
                </a:solidFill>
              </a:rPr>
              <a:t>«Добавить </a:t>
            </a:r>
            <a:r>
              <a:rPr lang="ru-RU" sz="1100" dirty="0">
                <a:solidFill>
                  <a:schemeClr val="bg1"/>
                </a:solidFill>
              </a:rPr>
              <a:t>новую строку» и заполнения данных:</a:t>
            </a:r>
          </a:p>
          <a:p>
            <a:pPr algn="l"/>
            <a:r>
              <a:rPr lang="ru-RU" sz="1100" dirty="0" smtClean="0">
                <a:solidFill>
                  <a:schemeClr val="bg1"/>
                </a:solidFill>
              </a:rPr>
              <a:t> </a:t>
            </a:r>
            <a:r>
              <a:rPr lang="ru-RU" sz="1050" dirty="0" smtClean="0">
                <a:solidFill>
                  <a:schemeClr val="bg1"/>
                </a:solidFill>
              </a:rPr>
              <a:t>- </a:t>
            </a:r>
            <a:r>
              <a:rPr lang="ru-RU" sz="1050" dirty="0">
                <a:solidFill>
                  <a:schemeClr val="bg1"/>
                </a:solidFill>
              </a:rPr>
              <a:t>планируемого года размещения </a:t>
            </a:r>
            <a:r>
              <a:rPr lang="ru-RU" sz="1050" dirty="0" smtClean="0">
                <a:solidFill>
                  <a:schemeClr val="bg1"/>
                </a:solidFill>
              </a:rPr>
              <a:t>извещения</a:t>
            </a:r>
            <a:r>
              <a:rPr lang="en-US" sz="1050" dirty="0">
                <a:solidFill>
                  <a:schemeClr val="bg1"/>
                </a:solidFill>
              </a:rPr>
              <a:t>;</a:t>
            </a:r>
            <a:endParaRPr lang="ru-RU" sz="1050" dirty="0">
              <a:solidFill>
                <a:schemeClr val="bg1"/>
              </a:solidFill>
            </a:endParaRPr>
          </a:p>
          <a:p>
            <a:pPr algn="l"/>
            <a:r>
              <a:rPr lang="ru-RU" sz="1050" dirty="0" smtClean="0">
                <a:solidFill>
                  <a:schemeClr val="bg1"/>
                </a:solidFill>
              </a:rPr>
              <a:t> - КБК</a:t>
            </a:r>
            <a:r>
              <a:rPr lang="en-US" sz="1050" dirty="0" smtClean="0">
                <a:solidFill>
                  <a:schemeClr val="bg1"/>
                </a:solidFill>
              </a:rPr>
              <a:t>;</a:t>
            </a:r>
            <a:endParaRPr lang="ru-RU" sz="1050" dirty="0">
              <a:solidFill>
                <a:schemeClr val="bg1"/>
              </a:solidFill>
            </a:endParaRPr>
          </a:p>
          <a:p>
            <a:pPr algn="l"/>
            <a:r>
              <a:rPr lang="ru-RU" sz="1050" dirty="0" smtClean="0">
                <a:solidFill>
                  <a:schemeClr val="bg1"/>
                </a:solidFill>
              </a:rPr>
              <a:t> - дополнительного </a:t>
            </a:r>
            <a:r>
              <a:rPr lang="ru-RU" sz="1050" dirty="0">
                <a:solidFill>
                  <a:schemeClr val="bg1"/>
                </a:solidFill>
              </a:rPr>
              <a:t>аналитического </a:t>
            </a:r>
            <a:r>
              <a:rPr lang="ru-RU" sz="1050" dirty="0" smtClean="0">
                <a:solidFill>
                  <a:schemeClr val="bg1"/>
                </a:solidFill>
              </a:rPr>
              <a:t>признака (</a:t>
            </a:r>
            <a:r>
              <a:rPr lang="en-US" sz="1050" dirty="0">
                <a:solidFill>
                  <a:schemeClr val="bg1"/>
                </a:solidFill>
              </a:rPr>
              <a:t>1.1. </a:t>
            </a:r>
            <a:r>
              <a:rPr lang="ru-RU" sz="1050" dirty="0">
                <a:solidFill>
                  <a:schemeClr val="bg1"/>
                </a:solidFill>
              </a:rPr>
              <a:t>выбор записи из </a:t>
            </a:r>
            <a:r>
              <a:rPr lang="ru-RU" sz="1050" dirty="0" smtClean="0">
                <a:solidFill>
                  <a:schemeClr val="bg1"/>
                </a:solidFill>
              </a:rPr>
              <a:t>справочника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ru-RU" sz="1050" dirty="0" smtClean="0">
                <a:solidFill>
                  <a:schemeClr val="bg1"/>
                </a:solidFill>
              </a:rPr>
              <a:t>«Дополнительный аналитический признак»)</a:t>
            </a:r>
            <a:r>
              <a:rPr lang="en-US" sz="1050" dirty="0" smtClean="0">
                <a:solidFill>
                  <a:schemeClr val="bg1"/>
                </a:solidFill>
              </a:rPr>
              <a:t>;</a:t>
            </a:r>
            <a:r>
              <a:rPr lang="ru-RU" sz="1050" dirty="0" smtClean="0">
                <a:solidFill>
                  <a:schemeClr val="bg1"/>
                </a:solidFill>
              </a:rPr>
              <a:t> </a:t>
            </a:r>
            <a:endParaRPr lang="ru-RU" sz="1050" dirty="0">
              <a:solidFill>
                <a:schemeClr val="bg1"/>
              </a:solidFill>
            </a:endParaRPr>
          </a:p>
          <a:p>
            <a:pPr algn="l"/>
            <a:r>
              <a:rPr lang="ru-RU" sz="1050" dirty="0" smtClean="0">
                <a:solidFill>
                  <a:schemeClr val="bg1"/>
                </a:solidFill>
              </a:rPr>
              <a:t> - суммы </a:t>
            </a:r>
            <a:r>
              <a:rPr lang="ru-RU" sz="1050" dirty="0">
                <a:solidFill>
                  <a:schemeClr val="bg1"/>
                </a:solidFill>
              </a:rPr>
              <a:t>финансового обеспечения в соответствующем </a:t>
            </a:r>
            <a:r>
              <a:rPr lang="ru-RU" sz="1050" dirty="0" smtClean="0">
                <a:solidFill>
                  <a:schemeClr val="bg1"/>
                </a:solidFill>
              </a:rPr>
              <a:t>году</a:t>
            </a:r>
            <a:r>
              <a:rPr lang="en-US" sz="1050" dirty="0">
                <a:solidFill>
                  <a:schemeClr val="bg1"/>
                </a:solidFill>
              </a:rPr>
              <a:t>.</a:t>
            </a:r>
            <a:endParaRPr lang="ru-RU" sz="1050" dirty="0">
              <a:solidFill>
                <a:schemeClr val="bg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73915" y="5139694"/>
            <a:ext cx="2888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Calibri" pitchFamily="34" charset="0"/>
              </a:rPr>
              <a:t>1</a:t>
            </a:r>
            <a:endParaRPr lang="id-ID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8" name="Rectangle 103"/>
          <p:cNvSpPr/>
          <p:nvPr/>
        </p:nvSpPr>
        <p:spPr bwMode="auto">
          <a:xfrm>
            <a:off x="531315" y="6223903"/>
            <a:ext cx="8289155" cy="528289"/>
          </a:xfrm>
          <a:prstGeom prst="rect">
            <a:avLst/>
          </a:prstGeom>
          <a:solidFill>
            <a:srgbClr val="CC006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49" name="Oval 153"/>
          <p:cNvSpPr/>
          <p:nvPr/>
        </p:nvSpPr>
        <p:spPr bwMode="auto">
          <a:xfrm>
            <a:off x="117788" y="6186064"/>
            <a:ext cx="567104" cy="541108"/>
          </a:xfrm>
          <a:prstGeom prst="ellipse">
            <a:avLst/>
          </a:prstGeom>
          <a:solidFill>
            <a:srgbClr val="CC0063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d-ID" sz="1500" dirty="0">
              <a:latin typeface="Calibri" pitchFamily="34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725095" y="6184637"/>
            <a:ext cx="821653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100" dirty="0">
                <a:solidFill>
                  <a:schemeClr val="bg1"/>
                </a:solidFill>
              </a:rPr>
              <a:t>Разделы «Объем финансового обеспечения на осуществление закупки, группировка по </a:t>
            </a:r>
            <a:r>
              <a:rPr lang="ru-RU" sz="1100" dirty="0" smtClean="0">
                <a:solidFill>
                  <a:schemeClr val="bg1"/>
                </a:solidFill>
              </a:rPr>
              <a:t>планируемым годам размещения» и </a:t>
            </a:r>
            <a:r>
              <a:rPr lang="ru-RU" sz="1100" dirty="0">
                <a:solidFill>
                  <a:schemeClr val="bg1"/>
                </a:solidFill>
              </a:rPr>
              <a:t>«Объем финансового обеспечения на осуществление закупки, группировка по КБК» заполняются автоматически на основании данных раздела «Объем финансового обеспечения на осуществление закупки»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261183" y="6274858"/>
            <a:ext cx="2888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Calibri" pitchFamily="34" charset="0"/>
              </a:rPr>
              <a:t>2</a:t>
            </a:r>
            <a:endParaRPr lang="id-ID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3" name="Номер слайда 22"/>
          <p:cNvSpPr txBox="1">
            <a:spLocks/>
          </p:cNvSpPr>
          <p:nvPr/>
        </p:nvSpPr>
        <p:spPr>
          <a:xfrm>
            <a:off x="323528" y="2924944"/>
            <a:ext cx="216024" cy="288033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1pPr>
            <a:lvl2pPr marL="19201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2pPr>
            <a:lvl3pPr marL="38403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3pPr>
            <a:lvl4pPr marL="57604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4pPr>
            <a:lvl5pPr marL="76806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5pPr>
            <a:lvl6pPr marL="960078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6pPr>
            <a:lvl7pPr marL="115209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7pPr>
            <a:lvl8pPr marL="1344110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8pPr>
            <a:lvl9pPr marL="153612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9pPr>
          </a:lstStyle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1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1255415" y="2236986"/>
            <a:ext cx="1159169" cy="187561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5923010" y="2728697"/>
            <a:ext cx="2561041" cy="2271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Номер слайда 22"/>
          <p:cNvSpPr txBox="1">
            <a:spLocks/>
          </p:cNvSpPr>
          <p:nvPr/>
        </p:nvSpPr>
        <p:spPr>
          <a:xfrm>
            <a:off x="5416235" y="2689905"/>
            <a:ext cx="560222" cy="288033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1pPr>
            <a:lvl2pPr marL="19201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2pPr>
            <a:lvl3pPr marL="38403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3pPr>
            <a:lvl4pPr marL="57604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4pPr>
            <a:lvl5pPr marL="76806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5pPr>
            <a:lvl6pPr marL="960078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6pPr>
            <a:lvl7pPr marL="115209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7pPr>
            <a:lvl8pPr marL="1344110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8pPr>
            <a:lvl9pPr marL="153612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9pPr>
          </a:lstStyle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1.1.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54" name="Овал 53"/>
          <p:cNvSpPr/>
          <p:nvPr/>
        </p:nvSpPr>
        <p:spPr>
          <a:xfrm>
            <a:off x="621318" y="4446637"/>
            <a:ext cx="2919329" cy="2482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5" name="Номер слайда 22"/>
          <p:cNvSpPr txBox="1">
            <a:spLocks/>
          </p:cNvSpPr>
          <p:nvPr/>
        </p:nvSpPr>
        <p:spPr>
          <a:xfrm>
            <a:off x="323528" y="4446637"/>
            <a:ext cx="216024" cy="288033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1pPr>
            <a:lvl2pPr marL="19201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2pPr>
            <a:lvl3pPr marL="38403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3pPr>
            <a:lvl4pPr marL="57604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4pPr>
            <a:lvl5pPr marL="76806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5pPr>
            <a:lvl6pPr marL="960078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6pPr>
            <a:lvl7pPr marL="115209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7pPr>
            <a:lvl8pPr marL="1344110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8pPr>
            <a:lvl9pPr marL="153612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9pPr>
          </a:lstStyle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2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56" name="Овал 55"/>
          <p:cNvSpPr/>
          <p:nvPr/>
        </p:nvSpPr>
        <p:spPr>
          <a:xfrm>
            <a:off x="610183" y="4067546"/>
            <a:ext cx="3532733" cy="2482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Номер слайда 22"/>
          <p:cNvSpPr txBox="1">
            <a:spLocks/>
          </p:cNvSpPr>
          <p:nvPr/>
        </p:nvSpPr>
        <p:spPr>
          <a:xfrm>
            <a:off x="323528" y="4005064"/>
            <a:ext cx="216024" cy="288033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1pPr>
            <a:lvl2pPr marL="19201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2pPr>
            <a:lvl3pPr marL="38403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3pPr>
            <a:lvl4pPr marL="57604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4pPr>
            <a:lvl5pPr marL="76806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5pPr>
            <a:lvl6pPr marL="960078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6pPr>
            <a:lvl7pPr marL="115209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7pPr>
            <a:lvl8pPr marL="1344110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8pPr>
            <a:lvl9pPr marL="153612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9pPr>
          </a:lstStyle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2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52" name="Овал 51"/>
          <p:cNvSpPr/>
          <p:nvPr/>
        </p:nvSpPr>
        <p:spPr>
          <a:xfrm>
            <a:off x="543594" y="2829834"/>
            <a:ext cx="5036518" cy="95920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0" name="TextBox 59"/>
          <p:cNvSpPr txBox="1"/>
          <p:nvPr/>
        </p:nvSpPr>
        <p:spPr>
          <a:xfrm>
            <a:off x="607785" y="108046"/>
            <a:ext cx="8428368" cy="238834"/>
          </a:xfrm>
          <a:prstGeom prst="rect">
            <a:avLst/>
          </a:prstGeom>
          <a:noFill/>
          <a:ln w="25400">
            <a:noFill/>
          </a:ln>
        </p:spPr>
        <p:txBody>
          <a:bodyPr wrap="none" lIns="38403" tIns="19202" rIns="38403" bIns="19202" rtlCol="0">
            <a:spAutoFit/>
          </a:bodyPr>
          <a:lstStyle/>
          <a:p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Федеральное казначейство                                                                              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                                                                     </a:t>
            </a:r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roskazna.ru</a:t>
            </a:r>
            <a:endParaRPr lang="id-ID" sz="1300" spc="-63" dirty="0">
              <a:solidFill>
                <a:schemeClr val="accent1">
                  <a:lumMod val="75000"/>
                  <a:lumOff val="25000"/>
                </a:schemeClr>
              </a:solidFill>
              <a:latin typeface="Calibri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634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1767</Words>
  <Characters>0</Characters>
  <Application>Microsoft Office PowerPoint</Application>
  <PresentationFormat>Экран (4:3)</PresentationFormat>
  <Lines>0</Lines>
  <Paragraphs>295</Paragraphs>
  <Slides>32</Slides>
  <Notes>32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4" baseType="lpstr">
      <vt:lpstr>Тема Office</vt:lpstr>
      <vt:lpstr>Документ Microsoft Office Visio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modified xsi:type="dcterms:W3CDTF">2016-12-09T11:57:26Z</dcterms:modified>
</cp:coreProperties>
</file>