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sdx" ContentType="application/vnd.ms-visio.drawing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16"/>
  </p:notesMasterIdLst>
  <p:sldIdLst>
    <p:sldId id="422" r:id="rId2"/>
    <p:sldId id="408" r:id="rId3"/>
    <p:sldId id="411" r:id="rId4"/>
    <p:sldId id="438" r:id="rId5"/>
    <p:sldId id="381" r:id="rId6"/>
    <p:sldId id="412" r:id="rId7"/>
    <p:sldId id="454" r:id="rId8"/>
    <p:sldId id="456" r:id="rId9"/>
    <p:sldId id="455" r:id="rId10"/>
    <p:sldId id="458" r:id="rId11"/>
    <p:sldId id="423" r:id="rId12"/>
    <p:sldId id="393" r:id="rId13"/>
    <p:sldId id="394" r:id="rId14"/>
    <p:sldId id="453" r:id="rId15"/>
  </p:sldIdLst>
  <p:sldSz cx="12192000" cy="6858000"/>
  <p:notesSz cx="6797675" cy="9926638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Arial Black" panose="020B0A04020102020204" pitchFamily="34" charset="0"/>
      <p:bold r:id="rId21"/>
    </p:embeddedFont>
    <p:embeddedFont>
      <p:font typeface="Calibri Light" panose="020B0604020202020204" charset="0"/>
      <p:regular r:id="rId22"/>
      <p:italic r:id="rId23"/>
    </p:embeddedFont>
    <p:embeddedFont>
      <p:font typeface="Open Sans Condensed" panose="020B0604020202020204" charset="0"/>
      <p:bold r:id="rId24"/>
    </p:embeddedFont>
    <p:embeddedFont>
      <p:font typeface="Open Sans Condensed Light" panose="020B0306030504020204" charset="0"/>
      <p:regular r:id="rId25"/>
      <p:italic r:id="rId26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66"/>
    <a:srgbClr val="002346"/>
    <a:srgbClr val="002060"/>
    <a:srgbClr val="000099"/>
    <a:srgbClr val="E68900"/>
    <a:srgbClr val="FF9900"/>
    <a:srgbClr val="FF6600"/>
    <a:srgbClr val="426E24"/>
    <a:srgbClr val="33521E"/>
    <a:srgbClr val="ECD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50" autoAdjust="0"/>
    <p:restoredTop sz="99467" autoAdjust="0"/>
  </p:normalViewPr>
  <p:slideViewPr>
    <p:cSldViewPr snapToGrid="0" showGuides="1">
      <p:cViewPr>
        <p:scale>
          <a:sx n="110" d="100"/>
          <a:sy n="110" d="100"/>
        </p:scale>
        <p:origin x="-72" y="-72"/>
      </p:cViewPr>
      <p:guideLst>
        <p:guide orient="horz" pos="1529"/>
        <p:guide pos="3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02CD810-4CFB-48A4-9501-627EBC4F866A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CC36EDC-88CA-4BE3-9E60-E4DECA58E5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7387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5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6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7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130898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614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fld id="{3E135BE6-503A-40B1-B17B-FB7F533F8715}" type="slidenum">
              <a:rPr lang="ru-RU" altLang="ru-RU" smtClean="0"/>
              <a:pPr/>
              <a:t>10</a:t>
            </a:fld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02B51-FD0C-407C-8355-96869A87BD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502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D6223-F2C2-4E36-AE61-82D0446438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418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716C7-4054-421F-9BED-4DA9C54BFE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50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DC1F-B868-481C-8FAA-78D572F49E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21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50A75-557E-459F-8997-6C1D09B81B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828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357F4-8D52-4A8E-94CB-46B9B5B7FC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1934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2E993-94F1-4A02-97EC-595791DF44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427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C17F9-3F70-418B-B6BC-F92BBB7879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89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3F632-3016-4CCE-ADE3-EFDB7D461A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7797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9AB78-FFC1-4975-A42F-1875F5166F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692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25442-5A9A-4E57-8FEA-935FD6A6A1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83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0B19C8-07B2-47AD-87EF-1E955DB330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4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11" Type="http://schemas.openxmlformats.org/officeDocument/2006/relationships/image" Target="../media/image41.png"/><Relationship Id="rId5" Type="http://schemas.openxmlformats.org/officeDocument/2006/relationships/image" Target="../media/image36.png"/><Relationship Id="rId10" Type="http://schemas.openxmlformats.org/officeDocument/2006/relationships/image" Target="../media/image40.png"/><Relationship Id="rId4" Type="http://schemas.openxmlformats.org/officeDocument/2006/relationships/image" Target="../media/image35.png"/><Relationship Id="rId9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Visio11111111111111111111111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3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png"/><Relationship Id="rId3" Type="http://schemas.openxmlformats.org/officeDocument/2006/relationships/image" Target="../media/image9.png"/><Relationship Id="rId7" Type="http://schemas.openxmlformats.org/officeDocument/2006/relationships/hyperlink" Target="consultantplus://offline/ref=E05CDA22802DFE0FB9479E9C81C90E1CD09301E6C371A5E51CE82C8C4781709D87D7F8C161DA6C08U3bEN" TargetMode="External"/><Relationship Id="rId12" Type="http://schemas.openxmlformats.org/officeDocument/2006/relationships/image" Target="../media/image18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11" Type="http://schemas.openxmlformats.org/officeDocument/2006/relationships/image" Target="../media/image17.jpeg"/><Relationship Id="rId5" Type="http://schemas.openxmlformats.org/officeDocument/2006/relationships/image" Target="../media/image13.jpeg"/><Relationship Id="rId10" Type="http://schemas.openxmlformats.org/officeDocument/2006/relationships/image" Target="../media/image10.png"/><Relationship Id="rId4" Type="http://schemas.openxmlformats.org/officeDocument/2006/relationships/image" Target="../media/image12.jpeg"/><Relationship Id="rId9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3.jpe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12.jpeg"/><Relationship Id="rId17" Type="http://schemas.microsoft.com/office/2007/relationships/hdphoto" Target="../media/hdphoto1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6.jpe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image" Target="../media/image9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1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3.jpe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12.jpeg"/><Relationship Id="rId17" Type="http://schemas.microsoft.com/office/2007/relationships/hdphoto" Target="../media/hdphoto1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6.jpe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openxmlformats.org/officeDocument/2006/relationships/image" Target="../media/image9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1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microsoft.com/office/2007/relationships/hdphoto" Target="../media/hdphoto2.wdp"/><Relationship Id="rId18" Type="http://schemas.openxmlformats.org/officeDocument/2006/relationships/image" Target="../media/image13.jpe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1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7.png"/><Relationship Id="rId5" Type="http://schemas.openxmlformats.org/officeDocument/2006/relationships/image" Target="../media/image22.png"/><Relationship Id="rId15" Type="http://schemas.openxmlformats.org/officeDocument/2006/relationships/image" Target="../media/image8.png"/><Relationship Id="rId10" Type="http://schemas.openxmlformats.org/officeDocument/2006/relationships/image" Target="../media/image9.png"/><Relationship Id="rId4" Type="http://schemas.openxmlformats.org/officeDocument/2006/relationships/image" Target="../media/image21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10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 descr="подложка для титульника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1126915" y="2398279"/>
            <a:ext cx="10199795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Осуществление </a:t>
            </a:r>
            <a:r>
              <a:rPr lang="ru-RU" sz="32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контроля, предусмотренного </a:t>
            </a:r>
            <a:r>
              <a:rPr lang="ru-RU" sz="32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частью </a:t>
            </a:r>
            <a:r>
              <a:rPr lang="ru-RU" sz="32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5 статьи 99 </a:t>
            </a:r>
            <a:r>
              <a:rPr lang="ru-RU" sz="32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Федерального закона № 44-ФЗ</a:t>
            </a:r>
            <a:endParaRPr lang="ru-RU" sz="3200" dirty="0">
              <a:solidFill>
                <a:srgbClr val="1468A4"/>
              </a:solidFill>
              <a:latin typeface="Open Sans Condensed" pitchFamily="34" charset="0"/>
              <a:cs typeface="Open Sans Condensed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04568" y="5176780"/>
            <a:ext cx="46067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400" dirty="0" smtClean="0">
                <a:solidFill>
                  <a:schemeClr val="bg2">
                    <a:lumMod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Начальник </a:t>
            </a:r>
            <a:r>
              <a:rPr lang="ru-RU" altLang="ru-RU" sz="1400" dirty="0">
                <a:solidFill>
                  <a:schemeClr val="bg2">
                    <a:lumMod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Управления интегрированных информационных систем государственных финансов Федерального казначейства </a:t>
            </a:r>
          </a:p>
          <a:p>
            <a:pPr algn="r">
              <a:spcBef>
                <a:spcPct val="50000"/>
              </a:spcBef>
            </a:pPr>
            <a:r>
              <a:rPr lang="ru-RU" altLang="ru-RU" sz="1400" dirty="0" smtClean="0">
                <a:solidFill>
                  <a:schemeClr val="bg2">
                    <a:lumMod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Н.В</a:t>
            </a:r>
            <a:r>
              <a:rPr lang="ru-RU" altLang="ru-RU" sz="1400" dirty="0">
                <a:solidFill>
                  <a:schemeClr val="bg2">
                    <a:lumMod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. </a:t>
            </a:r>
            <a:r>
              <a:rPr lang="ru-RU" altLang="ru-RU" sz="1400" dirty="0" smtClean="0">
                <a:solidFill>
                  <a:schemeClr val="bg2">
                    <a:lumMod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Гвоздева</a:t>
            </a:r>
            <a:endParaRPr lang="ru-RU" altLang="ru-RU" sz="1400" dirty="0">
              <a:solidFill>
                <a:schemeClr val="bg2">
                  <a:lumMod val="25000"/>
                </a:schemeClr>
              </a:solidFill>
              <a:latin typeface="Open Sans Condensed" pitchFamily="34" charset="0"/>
              <a:cs typeface="Open Sans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63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Прямоугольник 71"/>
          <p:cNvSpPr>
            <a:spLocks noChangeArrowheads="1"/>
          </p:cNvSpPr>
          <p:nvPr/>
        </p:nvSpPr>
        <p:spPr bwMode="auto">
          <a:xfrm>
            <a:off x="4505108" y="217755"/>
            <a:ext cx="7664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altLang="ru-RU" sz="1600" b="1" dirty="0">
                <a:solidFill>
                  <a:srgbClr val="2E75B6"/>
                </a:solidFill>
                <a:latin typeface="Open Sans Condensed Light" charset="0"/>
                <a:sym typeface="Arial" charset="0"/>
              </a:rPr>
              <a:t>Схема </a:t>
            </a:r>
            <a:r>
              <a:rPr lang="ru-RU" altLang="ru-RU" sz="1600" b="1" dirty="0" smtClean="0">
                <a:solidFill>
                  <a:srgbClr val="2E75B6"/>
                </a:solidFill>
                <a:latin typeface="Open Sans Condensed Light" charset="0"/>
                <a:sym typeface="Arial" charset="0"/>
              </a:rPr>
              <a:t>регистрации в ЕИС уполномоченных лиц организаций, включенных в Сводный реестр</a:t>
            </a:r>
          </a:p>
          <a:p>
            <a:pPr algn="ctr"/>
            <a:r>
              <a:rPr lang="ru-RU" altLang="ru-RU" sz="1600" b="1" dirty="0" smtClean="0">
                <a:solidFill>
                  <a:srgbClr val="2E75B6"/>
                </a:solidFill>
                <a:latin typeface="Open Sans Condensed Light" charset="0"/>
                <a:sym typeface="Arial" charset="0"/>
              </a:rPr>
              <a:t> с полномочием:  </a:t>
            </a:r>
            <a:r>
              <a:rPr lang="ru-RU" altLang="ru-RU" sz="1600" b="1" dirty="0">
                <a:solidFill>
                  <a:srgbClr val="2E75B6"/>
                </a:solidFill>
                <a:latin typeface="Open Sans Condensed Light" charset="0"/>
                <a:sym typeface="Arial" charset="0"/>
              </a:rPr>
              <a:t>«орган, уполномоченный на осуществление контроля в соответствии </a:t>
            </a:r>
            <a:endParaRPr lang="ru-RU" altLang="ru-RU" sz="1600" b="1" dirty="0" smtClean="0">
              <a:solidFill>
                <a:srgbClr val="2E75B6"/>
              </a:solidFill>
              <a:latin typeface="Open Sans Condensed Light" charset="0"/>
              <a:sym typeface="Arial" charset="0"/>
            </a:endParaRPr>
          </a:p>
          <a:p>
            <a:pPr algn="ctr"/>
            <a:r>
              <a:rPr lang="ru-RU" altLang="ru-RU" sz="1600" b="1" dirty="0" smtClean="0">
                <a:solidFill>
                  <a:srgbClr val="2E75B6"/>
                </a:solidFill>
                <a:latin typeface="Open Sans Condensed Light" charset="0"/>
                <a:sym typeface="Arial" charset="0"/>
              </a:rPr>
              <a:t>с </a:t>
            </a:r>
            <a:r>
              <a:rPr lang="ru-RU" altLang="ru-RU" sz="1600" b="1" dirty="0">
                <a:solidFill>
                  <a:srgbClr val="2E75B6"/>
                </a:solidFill>
                <a:latin typeface="Open Sans Condensed Light" charset="0"/>
                <a:sym typeface="Arial" charset="0"/>
              </a:rPr>
              <a:t>частью 5 статьи 99 Федерального закона N 44-ФЗ</a:t>
            </a:r>
            <a:r>
              <a:rPr lang="ru-RU" altLang="ru-RU" sz="1600" b="1" dirty="0" smtClean="0">
                <a:solidFill>
                  <a:srgbClr val="2E75B6"/>
                </a:solidFill>
                <a:latin typeface="Open Sans Condensed Light" charset="0"/>
                <a:sym typeface="Arial" charset="0"/>
              </a:rPr>
              <a:t>»</a:t>
            </a:r>
            <a:endParaRPr lang="ru-RU" altLang="ru-RU" sz="1600" b="1" dirty="0">
              <a:solidFill>
                <a:srgbClr val="2E75B6"/>
              </a:solidFill>
              <a:latin typeface="Open Sans Condensed Light" charset="0"/>
              <a:sym typeface="Arial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68313" y="1101326"/>
            <a:ext cx="4116387" cy="209210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121" name="Picture 2" descr="C:\Users\3256\Desktop\Презентации\Картинки\user_monito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59" y="1281552"/>
            <a:ext cx="13525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" name="Прямоугольник 62"/>
          <p:cNvSpPr/>
          <p:nvPr/>
        </p:nvSpPr>
        <p:spPr>
          <a:xfrm>
            <a:off x="741363" y="1183876"/>
            <a:ext cx="4572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1.</a:t>
            </a:r>
            <a:endParaRPr lang="ru-RU" sz="2400" dirty="0">
              <a:cs typeface="Arial" pitchFamily="34" charset="0"/>
            </a:endParaRPr>
          </a:p>
        </p:txBody>
      </p:sp>
      <p:sp>
        <p:nvSpPr>
          <p:cNvPr id="4143" name="Прямоугольник 66"/>
          <p:cNvSpPr>
            <a:spLocks noChangeArrowheads="1"/>
          </p:cNvSpPr>
          <p:nvPr/>
        </p:nvSpPr>
        <p:spPr bwMode="auto">
          <a:xfrm>
            <a:off x="1949446" y="1101326"/>
            <a:ext cx="247173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 smtClean="0">
                <a:solidFill>
                  <a:srgbClr val="EC2137"/>
                </a:solidFill>
              </a:rPr>
              <a:t>Уполномоченная в соответствии с Порядком № 163н организация </a:t>
            </a:r>
            <a:endParaRPr lang="ru-RU" altLang="ru-RU" sz="500" b="1" dirty="0">
              <a:solidFill>
                <a:srgbClr val="EC2137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1911134" y="2285555"/>
            <a:ext cx="2593975" cy="2000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700" b="1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 </a:t>
            </a:r>
            <a:endParaRPr lang="ru-RU" sz="500" b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60" name="Shape 59"/>
          <p:cNvSpPr/>
          <p:nvPr/>
        </p:nvSpPr>
        <p:spPr>
          <a:xfrm flipH="1" flipV="1">
            <a:off x="10161712" y="3226616"/>
            <a:ext cx="1244829" cy="1664207"/>
          </a:xfrm>
          <a:prstGeom prst="swooshArrow">
            <a:avLst>
              <a:gd name="adj1" fmla="val 20664"/>
              <a:gd name="adj2" fmla="val 31370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" name="Скругленный прямоугольник 60"/>
          <p:cNvSpPr/>
          <p:nvPr/>
        </p:nvSpPr>
        <p:spPr>
          <a:xfrm>
            <a:off x="8835869" y="1128094"/>
            <a:ext cx="3122762" cy="205876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9008397" y="1281552"/>
            <a:ext cx="4882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3.</a:t>
            </a:r>
            <a:endParaRPr lang="ru-RU" sz="2400" dirty="0">
              <a:cs typeface="Arial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8286682" y="2391514"/>
            <a:ext cx="1822421" cy="369332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900" b="1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Автоматическая выгрузка информации </a:t>
            </a:r>
            <a:endParaRPr lang="ru-RU" sz="900" b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78" name="Стрелка вправо 77"/>
          <p:cNvSpPr/>
          <p:nvPr/>
        </p:nvSpPr>
        <p:spPr>
          <a:xfrm flipH="1">
            <a:off x="5766698" y="6188162"/>
            <a:ext cx="1784604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10000">
                <a:srgbClr val="00B050"/>
              </a:gs>
              <a:gs pos="98000">
                <a:srgbClr val="FFC305"/>
              </a:gs>
              <a:gs pos="0">
                <a:srgbClr val="FFC305"/>
              </a:gs>
            </a:gsLst>
            <a:lin ang="5400000" scaled="0"/>
          </a:gradFill>
          <a:ln w="22225">
            <a:gradFill>
              <a:gsLst>
                <a:gs pos="0">
                  <a:srgbClr val="EA6B14"/>
                </a:gs>
                <a:gs pos="50000">
                  <a:srgbClr val="EA6B14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9" name="Стрелка вправо 78"/>
          <p:cNvSpPr/>
          <p:nvPr/>
        </p:nvSpPr>
        <p:spPr>
          <a:xfrm flipH="1">
            <a:off x="1832909" y="4784102"/>
            <a:ext cx="2119762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10000">
                <a:srgbClr val="00B050"/>
              </a:gs>
              <a:gs pos="98000">
                <a:srgbClr val="FFC305"/>
              </a:gs>
              <a:gs pos="0">
                <a:srgbClr val="FFC305"/>
              </a:gs>
            </a:gsLst>
            <a:lin ang="5400000" scaled="0"/>
          </a:gradFill>
          <a:ln w="22225">
            <a:gradFill>
              <a:gsLst>
                <a:gs pos="0">
                  <a:srgbClr val="EA6B14"/>
                </a:gs>
                <a:gs pos="50000">
                  <a:srgbClr val="EA6B14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0" name="Скругленный прямоугольник 79"/>
          <p:cNvSpPr/>
          <p:nvPr/>
        </p:nvSpPr>
        <p:spPr>
          <a:xfrm>
            <a:off x="1138634" y="3237532"/>
            <a:ext cx="9023078" cy="352543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0530" y="1280243"/>
            <a:ext cx="2066889" cy="778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6" name="Прямоугольник 85"/>
          <p:cNvSpPr/>
          <p:nvPr/>
        </p:nvSpPr>
        <p:spPr>
          <a:xfrm>
            <a:off x="7432953" y="5954713"/>
            <a:ext cx="1945323" cy="52322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Администратор организации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1416632" y="6170036"/>
            <a:ext cx="1977036" cy="307777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Уполномоченное лицо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89" name="Прямоугольная выноска 88"/>
          <p:cNvSpPr/>
          <p:nvPr/>
        </p:nvSpPr>
        <p:spPr>
          <a:xfrm>
            <a:off x="3836326" y="5163430"/>
            <a:ext cx="1483678" cy="1020334"/>
          </a:xfrm>
          <a:prstGeom prst="wedgeRectCallout">
            <a:avLst>
              <a:gd name="adj1" fmla="val 18280"/>
              <a:gd name="adj2" fmla="val 52105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b="1" dirty="0" smtClean="0">
                <a:solidFill>
                  <a:srgbClr val="C00000"/>
                </a:solidFill>
              </a:rPr>
              <a:t>Назначение </a:t>
            </a:r>
            <a:r>
              <a:rPr lang="ru-RU" sz="800" b="1" dirty="0">
                <a:solidFill>
                  <a:srgbClr val="C00000"/>
                </a:solidFill>
              </a:rPr>
              <a:t>ответственного сотрудника </a:t>
            </a:r>
            <a:r>
              <a:rPr lang="ru-RU" sz="800" b="1" dirty="0" smtClean="0">
                <a:solidFill>
                  <a:srgbClr val="C00000"/>
                </a:solidFill>
              </a:rPr>
              <a:t>уполномоченного </a:t>
            </a:r>
            <a:r>
              <a:rPr lang="ru-RU" sz="800" b="1" dirty="0">
                <a:solidFill>
                  <a:srgbClr val="C00000"/>
                </a:solidFill>
              </a:rPr>
              <a:t>на осуществление контроля в соответствии с </a:t>
            </a:r>
            <a:r>
              <a:rPr lang="ru-RU" sz="800" b="1" dirty="0" smtClean="0">
                <a:solidFill>
                  <a:srgbClr val="C00000"/>
                </a:solidFill>
              </a:rPr>
              <a:t>частью</a:t>
            </a:r>
          </a:p>
          <a:p>
            <a:pPr algn="ctr">
              <a:defRPr/>
            </a:pPr>
            <a:r>
              <a:rPr lang="ru-RU" sz="800" b="1" dirty="0" smtClean="0">
                <a:solidFill>
                  <a:srgbClr val="C00000"/>
                </a:solidFill>
              </a:rPr>
              <a:t> </a:t>
            </a:r>
            <a:r>
              <a:rPr lang="ru-RU" sz="800" b="1" dirty="0">
                <a:solidFill>
                  <a:srgbClr val="C00000"/>
                </a:solidFill>
              </a:rPr>
              <a:t>5 статьи 99 Федерального </a:t>
            </a:r>
            <a:r>
              <a:rPr lang="ru-RU" sz="900" b="1" dirty="0">
                <a:solidFill>
                  <a:srgbClr val="C00000"/>
                </a:solidFill>
              </a:rPr>
              <a:t>закона N 44-ФЗ   </a:t>
            </a:r>
          </a:p>
        </p:txBody>
      </p:sp>
      <p:sp>
        <p:nvSpPr>
          <p:cNvPr id="90" name="Прямоугольная выноска 89"/>
          <p:cNvSpPr/>
          <p:nvPr/>
        </p:nvSpPr>
        <p:spPr>
          <a:xfrm>
            <a:off x="8932580" y="4530951"/>
            <a:ext cx="1188773" cy="628111"/>
          </a:xfrm>
          <a:prstGeom prst="wedgeRectCallout">
            <a:avLst>
              <a:gd name="adj1" fmla="val -12551"/>
              <a:gd name="adj2" fmla="val -52895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800" b="1" dirty="0" smtClean="0">
                <a:solidFill>
                  <a:srgbClr val="C00000"/>
                </a:solidFill>
              </a:rPr>
              <a:t>Регистрация</a:t>
            </a:r>
          </a:p>
          <a:p>
            <a:pPr algn="ctr">
              <a:defRPr/>
            </a:pPr>
            <a:r>
              <a:rPr lang="ru-RU" sz="800" b="1" dirty="0" smtClean="0">
                <a:solidFill>
                  <a:srgbClr val="C00000"/>
                </a:solidFill>
              </a:rPr>
              <a:t>Руководителем Администратора организации</a:t>
            </a:r>
            <a:endParaRPr lang="ru-RU" sz="800" b="1" dirty="0">
              <a:solidFill>
                <a:srgbClr val="C00000"/>
              </a:solidFill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632" y="5715670"/>
            <a:ext cx="569501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8" name="Группа 37"/>
          <p:cNvGrpSpPr/>
          <p:nvPr/>
        </p:nvGrpSpPr>
        <p:grpSpPr>
          <a:xfrm>
            <a:off x="7142845" y="3648184"/>
            <a:ext cx="1789735" cy="798095"/>
            <a:chOff x="4350469" y="2954509"/>
            <a:chExt cx="2291039" cy="1056792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4397893" y="2954509"/>
              <a:ext cx="2243615" cy="1056792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>
                <a:solidFill>
                  <a:schemeClr val="tx1"/>
                </a:solidFill>
              </a:endParaRPr>
            </a:p>
          </p:txBody>
        </p:sp>
        <p:pic>
          <p:nvPicPr>
            <p:cNvPr id="40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469" y="2958946"/>
              <a:ext cx="714561" cy="9077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1" name="TextBox 40"/>
            <p:cNvSpPr txBox="1"/>
            <p:nvPr/>
          </p:nvSpPr>
          <p:spPr>
            <a:xfrm>
              <a:off x="4753249" y="3006022"/>
              <a:ext cx="1779533" cy="291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ru-RU" sz="8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5" name="Скругленный прямоугольник 44"/>
          <p:cNvSpPr/>
          <p:nvPr/>
        </p:nvSpPr>
        <p:spPr>
          <a:xfrm>
            <a:off x="4865934" y="1081482"/>
            <a:ext cx="3586131" cy="208837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  <a:p>
            <a:pPr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6" name="Стрелка вправо 45"/>
          <p:cNvSpPr/>
          <p:nvPr/>
        </p:nvSpPr>
        <p:spPr>
          <a:xfrm>
            <a:off x="4609428" y="1877819"/>
            <a:ext cx="132592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47" name="Picture 4" descr="C:\Users\3256\Desktop\Презентации\Картинки\icono_archivos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348" y="1304569"/>
            <a:ext cx="1163998" cy="1642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8" name="Прямоугольник 47"/>
          <p:cNvSpPr/>
          <p:nvPr/>
        </p:nvSpPr>
        <p:spPr>
          <a:xfrm>
            <a:off x="5098147" y="1332158"/>
            <a:ext cx="457200" cy="4619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2.</a:t>
            </a:r>
            <a:endParaRPr lang="ru-RU" sz="2400" dirty="0">
              <a:cs typeface="Arial" pitchFamily="34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7077912" y="2427981"/>
            <a:ext cx="1163999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Сводный реестр</a:t>
            </a:r>
          </a:p>
        </p:txBody>
      </p:sp>
      <p:sp>
        <p:nvSpPr>
          <p:cNvPr id="51" name="Прямоугольная выноска 50"/>
          <p:cNvSpPr/>
          <p:nvPr/>
        </p:nvSpPr>
        <p:spPr>
          <a:xfrm>
            <a:off x="5272393" y="2384331"/>
            <a:ext cx="1697749" cy="711422"/>
          </a:xfrm>
          <a:prstGeom prst="wedgeRectCallout">
            <a:avLst>
              <a:gd name="adj1" fmla="val 42087"/>
              <a:gd name="adj2" fmla="val -91275"/>
            </a:avLst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100" b="1" dirty="0" smtClean="0">
                <a:solidFill>
                  <a:srgbClr val="C00000"/>
                </a:solidFill>
              </a:rPr>
              <a:t>Формирование сведений о полномочии в </a:t>
            </a:r>
            <a:r>
              <a:rPr lang="ru-RU" sz="1100" b="1" dirty="0">
                <a:solidFill>
                  <a:srgbClr val="C00000"/>
                </a:solidFill>
              </a:rPr>
              <a:t>реестровой записи</a:t>
            </a:r>
          </a:p>
        </p:txBody>
      </p:sp>
      <p:sp>
        <p:nvSpPr>
          <p:cNvPr id="52" name="Стрелка вправо 51"/>
          <p:cNvSpPr/>
          <p:nvPr/>
        </p:nvSpPr>
        <p:spPr>
          <a:xfrm>
            <a:off x="8241911" y="1930724"/>
            <a:ext cx="1371847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97500">
                <a:srgbClr val="FFC305"/>
              </a:gs>
              <a:gs pos="0">
                <a:schemeClr val="bg1"/>
              </a:gs>
              <a:gs pos="45000">
                <a:srgbClr val="FFC305"/>
              </a:gs>
            </a:gsLst>
            <a:lin ang="21594000" scaled="0"/>
          </a:gradFill>
          <a:ln w="34925">
            <a:gradFill>
              <a:gsLst>
                <a:gs pos="0">
                  <a:schemeClr val="bg1"/>
                </a:gs>
                <a:gs pos="45000">
                  <a:srgbClr val="EA6B14"/>
                </a:gs>
              </a:gsLst>
              <a:lin ang="21594000" scaled="0"/>
            </a:gra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0584611" y="2253253"/>
            <a:ext cx="862642" cy="94018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Учетная карточка</a:t>
            </a:r>
            <a:endParaRPr lang="ru-RU" sz="1000" dirty="0">
              <a:solidFill>
                <a:schemeClr val="tx1"/>
              </a:solidFill>
            </a:endParaRPr>
          </a:p>
        </p:txBody>
      </p:sp>
      <p:pic>
        <p:nvPicPr>
          <p:cNvPr id="58" name="Рисунок 2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1947" y="2698245"/>
            <a:ext cx="518726" cy="51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1" descr="http://www.uralca.ru/images/slides/dsbudget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347" y="1154271"/>
            <a:ext cx="1845957" cy="600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8667" y="3397074"/>
            <a:ext cx="2802516" cy="1049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300" y="4080517"/>
            <a:ext cx="55005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6" name="Прямоугольник 65"/>
          <p:cNvSpPr/>
          <p:nvPr/>
        </p:nvSpPr>
        <p:spPr>
          <a:xfrm>
            <a:off x="1618667" y="4433633"/>
            <a:ext cx="2802516" cy="523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Личный кабинет ЕИС организации</a:t>
            </a:r>
            <a:endParaRPr lang="ru-RU" sz="1400" b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449441" y="4521130"/>
            <a:ext cx="3616667" cy="400110"/>
          </a:xfrm>
          <a:prstGeom prst="rect">
            <a:avLst/>
          </a:prstGeom>
          <a:ln>
            <a:solidFill>
              <a:schemeClr val="accent1">
                <a:shade val="50000"/>
              </a:schemeClr>
            </a:solidFill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000" b="1" dirty="0" smtClean="0">
                <a:solidFill>
                  <a:schemeClr val="accent1">
                    <a:lumMod val="50000"/>
                  </a:schemeClr>
                </a:solidFill>
                <a:cs typeface="Arial" pitchFamily="34" charset="0"/>
              </a:rPr>
              <a:t>Руководитель организации, информация о котором указана в реестровой записи Сводного реестра</a:t>
            </a:r>
            <a:endParaRPr lang="ru-RU" sz="1000" b="1" dirty="0">
              <a:solidFill>
                <a:schemeClr val="accent1">
                  <a:lumMod val="50000"/>
                </a:schemeClr>
              </a:solidFill>
              <a:cs typeface="Arial" pitchFamily="34" charset="0"/>
            </a:endParaRPr>
          </a:p>
        </p:txBody>
      </p:sp>
      <p:pic>
        <p:nvPicPr>
          <p:cNvPr id="69" name="Picture 5" descr="C:\Users\3256\Desktop\Презентации\Картинки\Notary-icon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490" y="3513050"/>
            <a:ext cx="1052513" cy="105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Стрелка вправо 69"/>
          <p:cNvSpPr/>
          <p:nvPr/>
        </p:nvSpPr>
        <p:spPr>
          <a:xfrm rot="5400000">
            <a:off x="8074967" y="4989821"/>
            <a:ext cx="1476971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10000">
                <a:srgbClr val="00B050"/>
              </a:gs>
              <a:gs pos="98000">
                <a:srgbClr val="FFC305"/>
              </a:gs>
              <a:gs pos="0">
                <a:srgbClr val="FFC305"/>
              </a:gs>
            </a:gsLst>
            <a:lin ang="5400000" scaled="0"/>
          </a:gradFill>
          <a:ln w="22225">
            <a:gradFill>
              <a:gsLst>
                <a:gs pos="0">
                  <a:srgbClr val="EA6B14"/>
                </a:gs>
                <a:gs pos="50000">
                  <a:srgbClr val="EA6B14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75" name="Picture 3" descr="C:\Users\3256\Desktop\Презентации\Картинки\Supervisor-ico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311" y="4979046"/>
            <a:ext cx="982662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8230" y="5588577"/>
            <a:ext cx="52414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" name="Стрелка вправо 80"/>
          <p:cNvSpPr/>
          <p:nvPr/>
        </p:nvSpPr>
        <p:spPr>
          <a:xfrm flipH="1">
            <a:off x="3393668" y="6133419"/>
            <a:ext cx="4044379" cy="389889"/>
          </a:xfrm>
          <a:prstGeom prst="rightArrow">
            <a:avLst>
              <a:gd name="adj1" fmla="val 50000"/>
              <a:gd name="adj2" fmla="val 96694"/>
            </a:avLst>
          </a:prstGeom>
          <a:gradFill>
            <a:gsLst>
              <a:gs pos="10000">
                <a:srgbClr val="00B050"/>
              </a:gs>
              <a:gs pos="98000">
                <a:srgbClr val="FFC305"/>
              </a:gs>
              <a:gs pos="0">
                <a:srgbClr val="FFC305"/>
              </a:gs>
            </a:gsLst>
            <a:lin ang="5400000" scaled="0"/>
          </a:gradFill>
          <a:ln w="22225">
            <a:gradFill>
              <a:gsLst>
                <a:gs pos="0">
                  <a:srgbClr val="EA6B14"/>
                </a:gs>
                <a:gs pos="50000">
                  <a:srgbClr val="EA6B14"/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84" name="Picture 3" descr="C:\Users\3256\Desktop\Презентации\Картинки\Supervisor-icon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716" y="5260343"/>
            <a:ext cx="982662" cy="98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210267" y="3882109"/>
            <a:ext cx="550047" cy="198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КСКП</a:t>
            </a:r>
            <a:endParaRPr lang="ru-RU" sz="800" dirty="0">
              <a:solidFill>
                <a:schemeClr val="tx1"/>
              </a:solidFill>
            </a:endParaRPr>
          </a:p>
        </p:txBody>
      </p:sp>
      <p:grpSp>
        <p:nvGrpSpPr>
          <p:cNvPr id="92" name="Группа 91"/>
          <p:cNvGrpSpPr/>
          <p:nvPr/>
        </p:nvGrpSpPr>
        <p:grpSpPr>
          <a:xfrm>
            <a:off x="1804505" y="1881182"/>
            <a:ext cx="2709230" cy="1247405"/>
            <a:chOff x="4350469" y="2958946"/>
            <a:chExt cx="2203554" cy="1247405"/>
          </a:xfrm>
        </p:grpSpPr>
        <p:sp>
          <p:nvSpPr>
            <p:cNvPr id="93" name="Прямоугольник 92"/>
            <p:cNvSpPr/>
            <p:nvPr/>
          </p:nvSpPr>
          <p:spPr>
            <a:xfrm>
              <a:off x="4449877" y="2988418"/>
              <a:ext cx="2104146" cy="1056791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4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469" y="2958946"/>
              <a:ext cx="714561" cy="11592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5" name="TextBox 94"/>
            <p:cNvSpPr txBox="1"/>
            <p:nvPr/>
          </p:nvSpPr>
          <p:spPr>
            <a:xfrm>
              <a:off x="4753249" y="3006022"/>
              <a:ext cx="177953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Заявка на внесение (изменение) </a:t>
              </a:r>
            </a:p>
            <a:p>
              <a:pPr algn="ctr">
                <a:defRPr/>
              </a:pPr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сведений  об организации </a:t>
              </a:r>
            </a:p>
            <a:p>
              <a:pPr algn="ctr">
                <a:defRPr/>
              </a:pPr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в Сводный реестр</a:t>
              </a:r>
            </a:p>
            <a:p>
              <a:pPr algn="ctr">
                <a:defRPr/>
              </a:pPr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 с указанием полномочия:  «орган, уполномоченный на осуществление контроля в соответствии</a:t>
              </a:r>
            </a:p>
            <a:p>
              <a:pPr algn="ctr">
                <a:defRPr/>
              </a:pPr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 с частью 5 статьи 99</a:t>
              </a:r>
            </a:p>
            <a:p>
              <a:pPr algn="ctr">
                <a:defRPr/>
              </a:pPr>
              <a:r>
                <a:rPr lang="ru-RU" sz="800" b="1" dirty="0">
                  <a:solidFill>
                    <a:schemeClr val="accent1">
                      <a:lumMod val="50000"/>
                    </a:schemeClr>
                  </a:solidFill>
                  <a:cs typeface="Arial" pitchFamily="34" charset="0"/>
                </a:rPr>
                <a:t> Федерального закона N 44-ФЗ»</a:t>
              </a: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7722375" y="3794034"/>
            <a:ext cx="1113494" cy="52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Форма для регистрации Администратора 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7328230" y="5392312"/>
            <a:ext cx="550047" cy="198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КСКП</a:t>
            </a:r>
            <a:endParaRPr lang="ru-RU" sz="800" dirty="0">
              <a:solidFill>
                <a:schemeClr val="tx1"/>
              </a:solidFill>
            </a:endParaRPr>
          </a:p>
        </p:txBody>
      </p:sp>
      <p:grpSp>
        <p:nvGrpSpPr>
          <p:cNvPr id="101" name="Группа 100"/>
          <p:cNvGrpSpPr/>
          <p:nvPr/>
        </p:nvGrpSpPr>
        <p:grpSpPr>
          <a:xfrm>
            <a:off x="5345679" y="5292112"/>
            <a:ext cx="1829230" cy="782240"/>
            <a:chOff x="4350469" y="2954509"/>
            <a:chExt cx="2291039" cy="1056792"/>
          </a:xfrm>
        </p:grpSpPr>
        <p:sp>
          <p:nvSpPr>
            <p:cNvPr id="102" name="Прямоугольник 101"/>
            <p:cNvSpPr/>
            <p:nvPr/>
          </p:nvSpPr>
          <p:spPr>
            <a:xfrm>
              <a:off x="4397893" y="2954509"/>
              <a:ext cx="2243615" cy="1056792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900" dirty="0">
                <a:solidFill>
                  <a:schemeClr val="tx1"/>
                </a:solidFill>
              </a:endParaRPr>
            </a:p>
          </p:txBody>
        </p:sp>
        <p:pic>
          <p:nvPicPr>
            <p:cNvPr id="103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0469" y="2958946"/>
              <a:ext cx="714561" cy="9077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4" name="TextBox 103"/>
            <p:cNvSpPr txBox="1"/>
            <p:nvPr/>
          </p:nvSpPr>
          <p:spPr>
            <a:xfrm>
              <a:off x="4753249" y="3006022"/>
              <a:ext cx="1779533" cy="2910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defRPr/>
              </a:pPr>
              <a:endParaRPr lang="ru-RU" sz="800" b="1" dirty="0">
                <a:solidFill>
                  <a:schemeClr val="accent1">
                    <a:lumMod val="50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05" name="Прямоугольник 104"/>
          <p:cNvSpPr/>
          <p:nvPr/>
        </p:nvSpPr>
        <p:spPr>
          <a:xfrm>
            <a:off x="5927117" y="5424944"/>
            <a:ext cx="1113494" cy="5293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00" dirty="0" smtClean="0">
                <a:solidFill>
                  <a:schemeClr val="tx1"/>
                </a:solidFill>
              </a:rPr>
              <a:t>Форма для регистрации Уполномоченного лица </a:t>
            </a:r>
            <a:endParaRPr lang="ru-RU" sz="900" dirty="0">
              <a:solidFill>
                <a:schemeClr val="tx1"/>
              </a:solidFill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1436086" y="5526035"/>
            <a:ext cx="550047" cy="198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" dirty="0" smtClean="0">
                <a:solidFill>
                  <a:schemeClr val="tx1"/>
                </a:solidFill>
              </a:rPr>
              <a:t>КСКП</a:t>
            </a:r>
            <a:endParaRPr lang="ru-RU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1548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6CFFCC01-7066-4CD9-9DA1-83E6E175B465}" type="slidenum">
              <a:rPr lang="ru-RU" alt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/>
              <a:t>11</a:t>
            </a:fld>
            <a:endParaRPr lang="ru-RU" alt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96368" y="1135567"/>
            <a:ext cx="3913233" cy="933176"/>
            <a:chOff x="936000" y="1489768"/>
            <a:chExt cx="3913233" cy="93317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096897" y="1589619"/>
              <a:ext cx="3752336" cy="733481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000" y="1489768"/>
              <a:ext cx="912016" cy="933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1782875" y="1640772"/>
              <a:ext cx="30113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2E75B6"/>
                  </a:solidFill>
                  <a:latin typeface="Open Sans Condensed Light" charset="0"/>
                </a:rPr>
                <a:t>Проверка наличия полномочий в сфере закупок в </a:t>
              </a:r>
              <a:r>
                <a:rPr lang="ru-RU" sz="1600" b="1" dirty="0" smtClean="0">
                  <a:solidFill>
                    <a:srgbClr val="2E75B6"/>
                  </a:solidFill>
                  <a:latin typeface="Open Sans Condensed Light" charset="0"/>
                </a:rPr>
                <a:t>Сводном  </a:t>
              </a:r>
              <a:r>
                <a:rPr lang="ru-RU" sz="1600" b="1" dirty="0">
                  <a:solidFill>
                    <a:srgbClr val="2E75B6"/>
                  </a:solidFill>
                  <a:latin typeface="Open Sans Condensed Light" charset="0"/>
                </a:rPr>
                <a:t>реестре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4135394" y="158688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Подготовка к реализации полномочий по контролю</a:t>
            </a:r>
          </a:p>
        </p:txBody>
      </p:sp>
      <p:grpSp>
        <p:nvGrpSpPr>
          <p:cNvPr id="7" name="Группа 6"/>
          <p:cNvGrpSpPr/>
          <p:nvPr/>
        </p:nvGrpSpPr>
        <p:grpSpPr>
          <a:xfrm flipH="1">
            <a:off x="7886071" y="1135567"/>
            <a:ext cx="3933294" cy="972000"/>
            <a:chOff x="5724000" y="540000"/>
            <a:chExt cx="3933294" cy="972000"/>
          </a:xfrm>
        </p:grpSpPr>
        <p:sp>
          <p:nvSpPr>
            <p:cNvPr id="22" name="Прямоугольник 21"/>
            <p:cNvSpPr/>
            <p:nvPr/>
          </p:nvSpPr>
          <p:spPr>
            <a:xfrm>
              <a:off x="5904958" y="656443"/>
              <a:ext cx="3752336" cy="733481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000" y="540000"/>
              <a:ext cx="949960" cy="97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6590936" y="707596"/>
              <a:ext cx="301133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>
                  <a:solidFill>
                    <a:srgbClr val="2E75B6"/>
                  </a:solidFill>
                  <a:latin typeface="Open Sans Condensed Light" charset="0"/>
                </a:rPr>
                <a:t>Установление связей в личном кабинете органа контроля</a:t>
              </a: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5699051" y="2068742"/>
            <a:ext cx="6370914" cy="4140671"/>
          </a:xfrm>
          <a:prstGeom prst="roundRect">
            <a:avLst>
              <a:gd name="adj" fmla="val 6608"/>
            </a:avLst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  <a:alpha val="50000"/>
                </a:schemeClr>
              </a:gs>
              <a:gs pos="50000">
                <a:schemeClr val="accent3">
                  <a:lumMod val="105000"/>
                  <a:satMod val="103000"/>
                  <a:tint val="73000"/>
                  <a:alpha val="50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  <a:alpha val="5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9401" y="2082701"/>
            <a:ext cx="5533324" cy="4126711"/>
          </a:xfrm>
          <a:prstGeom prst="roundRect">
            <a:avLst>
              <a:gd name="adj" fmla="val 6608"/>
            </a:avLst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  <a:alpha val="50000"/>
                </a:schemeClr>
              </a:gs>
              <a:gs pos="50000">
                <a:schemeClr val="accent3">
                  <a:lumMod val="105000"/>
                  <a:satMod val="103000"/>
                  <a:tint val="73000"/>
                  <a:alpha val="50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  <a:alpha val="5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endParaRPr lang="ru-RU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5781182" y="2166183"/>
            <a:ext cx="266877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1. Орган </a:t>
            </a:r>
            <a:r>
              <a:rPr lang="ru-RU" sz="16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контроля – субъект контроля</a:t>
            </a:r>
          </a:p>
          <a:p>
            <a:pPr marL="342900" indent="-342900">
              <a:buAutoNum type="arabicPeriod"/>
            </a:pPr>
            <a:endParaRPr lang="ru-RU" sz="1400" dirty="0">
              <a:solidFill>
                <a:schemeClr val="accent5">
                  <a:lumMod val="50000"/>
                </a:schemeClr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r>
              <a:rPr lang="ru-RU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Сотрудник ТОФК осуществляет выверку автоматически сформировавшейся (на основании информации из сводного реестра) таблицы субъектов контроля и подтверждает отношение субъекта контроля к контрольному органу (ТОФК)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8364893" y="2162296"/>
            <a:ext cx="345447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2. Заказчик, передавший полномочия   – организация, осуществляющая полномочия заказчика на осуществление закупок на основании соглашения в соответствии с частью 6 статьи 15 Федерального закона </a:t>
            </a:r>
            <a:r>
              <a:rPr lang="en-US" sz="16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N</a:t>
            </a:r>
            <a:r>
              <a:rPr lang="ru-RU" sz="16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44-ФЗ</a:t>
            </a:r>
          </a:p>
          <a:p>
            <a:pPr marL="342900" indent="-342900" algn="r">
              <a:buAutoNum type="arabicPeriod"/>
            </a:pPr>
            <a:endParaRPr lang="ru-RU" sz="1600" dirty="0">
              <a:solidFill>
                <a:schemeClr val="accent5">
                  <a:lumMod val="50000"/>
                </a:schemeClr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pPr algn="r"/>
            <a:r>
              <a:rPr lang="ru-RU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Сотрудник ТОФК осуществляет установку связи – открытый 14 счет заказчика с конкретной организацией, кому переданы полномочия  в соответствии с частью 6 статьи 15 Федерального закона </a:t>
            </a:r>
            <a:r>
              <a:rPr lang="en-US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N</a:t>
            </a:r>
            <a:r>
              <a:rPr lang="ru-RU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44-ФЗ</a:t>
            </a: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5834010" y="2796363"/>
            <a:ext cx="2563116" cy="0"/>
          </a:xfrm>
          <a:prstGeom prst="line">
            <a:avLst/>
          </a:prstGeom>
          <a:ln w="28575" cmpd="dbl">
            <a:solidFill>
              <a:srgbClr val="00234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8364893" y="4032753"/>
            <a:ext cx="3454472" cy="0"/>
          </a:xfrm>
          <a:prstGeom prst="line">
            <a:avLst/>
          </a:prstGeom>
          <a:ln w="28575" cmpd="dbl">
            <a:solidFill>
              <a:srgbClr val="00234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59400" y="2162296"/>
            <a:ext cx="5533325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Субъекты контроля: 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- «</a:t>
            </a:r>
            <a:r>
              <a:rPr lang="ru-RU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заказчик», </a:t>
            </a:r>
          </a:p>
          <a:p>
            <a:r>
              <a:rPr lang="ru-RU" sz="1400" dirty="0" smtClean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- «</a:t>
            </a:r>
            <a:r>
              <a:rPr lang="ru-RU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организация, осуществляющая полномочия заказчика на осуществление закупок на основании соглашения в соответствии с частью 6 статьи 15 Федерального закона </a:t>
            </a:r>
            <a:r>
              <a:rPr lang="en-US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N</a:t>
            </a:r>
            <a:r>
              <a:rPr lang="ru-RU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 44-ФЗ</a:t>
            </a:r>
            <a:r>
              <a:rPr lang="ru-RU" sz="1400" dirty="0" smtClean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»</a:t>
            </a:r>
          </a:p>
          <a:p>
            <a:pPr>
              <a:lnSpc>
                <a:spcPct val="200000"/>
              </a:lnSpc>
            </a:pPr>
            <a:r>
              <a:rPr lang="ru-RU" sz="1600" dirty="0" smtClean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ТОФК</a:t>
            </a:r>
            <a:r>
              <a:rPr lang="ru-RU" sz="16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:</a:t>
            </a:r>
          </a:p>
          <a:p>
            <a:r>
              <a:rPr lang="ru-RU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«орган, уполномоченный на осуществление контроля в соответствии с частью 5 статьи 99 Федерального закона N 44-ФЗ»</a:t>
            </a:r>
          </a:p>
          <a:p>
            <a:pPr algn="ctr"/>
            <a:endParaRPr lang="ru-RU" sz="1400" dirty="0">
              <a:solidFill>
                <a:srgbClr val="002060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pPr>
              <a:lnSpc>
                <a:spcPct val="150000"/>
              </a:lnSpc>
            </a:pPr>
            <a:r>
              <a:rPr lang="ru-RU" sz="16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Финансовый орган *:</a:t>
            </a:r>
          </a:p>
          <a:p>
            <a:r>
              <a:rPr lang="ru-RU" sz="1400" dirty="0">
                <a:solidFill>
                  <a:srgbClr val="00206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«орган, уполномоченный на осуществление контроля в соответствии с частью 5 статьи 99 Федерального закона N 44-ФЗ»</a:t>
            </a:r>
          </a:p>
          <a:p>
            <a:pPr algn="ctr"/>
            <a:endParaRPr lang="ru-RU" sz="1400" dirty="0">
              <a:solidFill>
                <a:srgbClr val="002060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r>
              <a:rPr lang="ru-RU" sz="1200" i="1" dirty="0">
                <a:solidFill>
                  <a:srgbClr val="C00000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* В случае если полномочия по контролю не переданы ФК на основании соглашения. Если полномочия переданы – указанное полномочие должно быть исключено из сводного реестра. </a:t>
            </a: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90629" y="2576624"/>
            <a:ext cx="2563116" cy="0"/>
          </a:xfrm>
          <a:prstGeom prst="line">
            <a:avLst/>
          </a:prstGeom>
          <a:ln w="28575" cmpd="dbl">
            <a:solidFill>
              <a:srgbClr val="00234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90629" y="3880230"/>
            <a:ext cx="2563116" cy="0"/>
          </a:xfrm>
          <a:prstGeom prst="line">
            <a:avLst/>
          </a:prstGeom>
          <a:ln w="28575" cmpd="dbl">
            <a:solidFill>
              <a:srgbClr val="00234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90629" y="4905394"/>
            <a:ext cx="2563116" cy="0"/>
          </a:xfrm>
          <a:prstGeom prst="line">
            <a:avLst/>
          </a:prstGeom>
          <a:ln w="28575" cmpd="dbl">
            <a:solidFill>
              <a:srgbClr val="002346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18312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12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5394" y="158688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Настройка связей между ТОФК и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финансовым органом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97145" y="2586680"/>
            <a:ext cx="5179013" cy="1441623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9349" y="2594392"/>
            <a:ext cx="5247502" cy="1877130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97145" y="4081983"/>
            <a:ext cx="5221495" cy="1919416"/>
          </a:xfrm>
          <a:prstGeom prst="roundRect">
            <a:avLst>
              <a:gd name="adj" fmla="val 6608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3850564" y="712300"/>
            <a:ext cx="4292948" cy="891782"/>
            <a:chOff x="4884004" y="712300"/>
            <a:chExt cx="4292948" cy="891782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4884004" y="712300"/>
              <a:ext cx="4292947" cy="891782"/>
              <a:chOff x="3996118" y="2870810"/>
              <a:chExt cx="4292947" cy="891782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4159282" y="2988418"/>
                <a:ext cx="4129783" cy="663935"/>
              </a:xfrm>
              <a:prstGeom prst="rect">
                <a:avLst/>
              </a:prstGeom>
              <a:solidFill>
                <a:schemeClr val="bg1"/>
              </a:solidFill>
              <a:ln w="31750">
                <a:solidFill>
                  <a:srgbClr val="009B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" name="Picture 2" descr="check, checklist, clip, clipboard, done, exam, memo, organizer, task, tasks, todo ico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6118" y="2870810"/>
                <a:ext cx="907519" cy="891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4707922" y="2978147"/>
                <a:ext cx="222601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00A1DA"/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Сводный реестр</a:t>
                </a:r>
                <a:endParaRPr lang="ru-RU" sz="1600" b="1" dirty="0">
                  <a:solidFill>
                    <a:srgbClr val="00A1DA"/>
                  </a:solidFill>
                  <a:latin typeface="Open Sans Condensed Light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5595809" y="1032178"/>
              <a:ext cx="35811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accent5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Полномочие: </a:t>
              </a:r>
              <a:r>
                <a:rPr lang="ru-RU" sz="1200" b="1" dirty="0">
                  <a:solidFill>
                    <a:schemeClr val="accent5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«орган, уполномоченный на осуществление контроля в соответствии с ч. 5 ст. 99 Федерального закона 44-ФЗ»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750178" y="1493843"/>
            <a:ext cx="1246967" cy="998818"/>
            <a:chOff x="4750178" y="1554885"/>
            <a:chExt cx="1246967" cy="998818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5672816" y="1554885"/>
              <a:ext cx="324329" cy="998818"/>
              <a:chOff x="2798435" y="1442802"/>
              <a:chExt cx="324329" cy="998818"/>
            </a:xfrm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2800204" y="1782000"/>
                <a:ext cx="322560" cy="322560"/>
                <a:chOff x="852900" y="3546674"/>
                <a:chExt cx="460800" cy="460800"/>
              </a:xfrm>
            </p:grpSpPr>
            <p:sp>
              <p:nvSpPr>
                <p:cNvPr id="15" name="Овал 14"/>
                <p:cNvSpPr/>
                <p:nvPr/>
              </p:nvSpPr>
              <p:spPr>
                <a:xfrm>
                  <a:off x="852900" y="3546674"/>
                  <a:ext cx="460800" cy="4608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Скругленный прямоугольник 15"/>
                <p:cNvSpPr/>
                <p:nvPr/>
              </p:nvSpPr>
              <p:spPr>
                <a:xfrm>
                  <a:off x="923100" y="3615265"/>
                  <a:ext cx="320400" cy="320400"/>
                </a:xfrm>
                <a:prstGeom prst="roundRect">
                  <a:avLst/>
                </a:prstGeom>
                <a:solidFill>
                  <a:schemeClr val="bg1"/>
                </a:solidFill>
                <a:ln w="317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000" b="1" dirty="0" smtClean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Х</a:t>
                  </a:r>
                  <a:endParaRPr lang="ru-RU" sz="20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7" name="Группа 16"/>
              <p:cNvGrpSpPr/>
              <p:nvPr/>
            </p:nvGrpSpPr>
            <p:grpSpPr>
              <a:xfrm>
                <a:off x="2798435" y="1442802"/>
                <a:ext cx="322560" cy="322560"/>
                <a:chOff x="4062383" y="3636898"/>
                <a:chExt cx="460800" cy="460800"/>
              </a:xfrm>
            </p:grpSpPr>
            <p:grpSp>
              <p:nvGrpSpPr>
                <p:cNvPr id="18" name="Группа 17"/>
                <p:cNvGrpSpPr/>
                <p:nvPr/>
              </p:nvGrpSpPr>
              <p:grpSpPr>
                <a:xfrm>
                  <a:off x="4062383" y="3636898"/>
                  <a:ext cx="460800" cy="460800"/>
                  <a:chOff x="852900" y="3546674"/>
                  <a:chExt cx="460800" cy="460800"/>
                </a:xfrm>
              </p:grpSpPr>
              <p:sp>
                <p:nvSpPr>
                  <p:cNvPr id="20" name="Овал 19"/>
                  <p:cNvSpPr/>
                  <p:nvPr/>
                </p:nvSpPr>
                <p:spPr>
                  <a:xfrm>
                    <a:off x="852900" y="3546674"/>
                    <a:ext cx="460800" cy="460800"/>
                  </a:xfrm>
                  <a:prstGeom prst="ellipse">
                    <a:avLst/>
                  </a:prstGeom>
                  <a:solidFill>
                    <a:srgbClr val="FF993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" name="Скругленный прямоугольник 20"/>
                  <p:cNvSpPr/>
                  <p:nvPr/>
                </p:nvSpPr>
                <p:spPr>
                  <a:xfrm>
                    <a:off x="923100" y="3616874"/>
                    <a:ext cx="320400" cy="320400"/>
                  </a:xfrm>
                  <a:prstGeom prst="roundRect">
                    <a:avLst/>
                  </a:prstGeom>
                  <a:solidFill>
                    <a:schemeClr val="bg1"/>
                  </a:solidFill>
                  <a:ln w="31750">
                    <a:solidFill>
                      <a:schemeClr val="tx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2500" b="1" dirty="0">
                      <a:solidFill>
                        <a:schemeClr val="tx2">
                          <a:lumMod val="7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pic>
              <p:nvPicPr>
                <p:cNvPr id="19" name="Рисунок 18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64195" y="3740139"/>
                  <a:ext cx="257175" cy="254318"/>
                </a:xfrm>
                <a:prstGeom prst="rect">
                  <a:avLst/>
                </a:prstGeom>
              </p:spPr>
            </p:pic>
          </p:grpSp>
          <p:grpSp>
            <p:nvGrpSpPr>
              <p:cNvPr id="22" name="Группа 21"/>
              <p:cNvGrpSpPr/>
              <p:nvPr/>
            </p:nvGrpSpPr>
            <p:grpSpPr>
              <a:xfrm>
                <a:off x="2800204" y="2119060"/>
                <a:ext cx="322560" cy="322560"/>
                <a:chOff x="852900" y="3546674"/>
                <a:chExt cx="460800" cy="460800"/>
              </a:xfrm>
            </p:grpSpPr>
            <p:sp>
              <p:nvSpPr>
                <p:cNvPr id="23" name="Овал 22"/>
                <p:cNvSpPr/>
                <p:nvPr/>
              </p:nvSpPr>
              <p:spPr>
                <a:xfrm>
                  <a:off x="852900" y="3546674"/>
                  <a:ext cx="460800" cy="4608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4" name="Скругленный прямоугольник 23"/>
                <p:cNvSpPr/>
                <p:nvPr/>
              </p:nvSpPr>
              <p:spPr>
                <a:xfrm>
                  <a:off x="923100" y="3615265"/>
                  <a:ext cx="320400" cy="320400"/>
                </a:xfrm>
                <a:prstGeom prst="roundRect">
                  <a:avLst/>
                </a:prstGeom>
                <a:solidFill>
                  <a:schemeClr val="bg1"/>
                </a:solidFill>
                <a:ln w="317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000" b="1" dirty="0" smtClean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Х</a:t>
                  </a:r>
                  <a:endParaRPr lang="ru-RU" sz="20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26" name="TextBox 25"/>
            <p:cNvSpPr txBox="1"/>
            <p:nvPr/>
          </p:nvSpPr>
          <p:spPr>
            <a:xfrm>
              <a:off x="4750178" y="1563345"/>
              <a:ext cx="922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ФО (ОК) 1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58083" y="1877445"/>
              <a:ext cx="922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ФО (ОК) 2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750178" y="2203442"/>
              <a:ext cx="922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ФО (ОК) 3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027623" y="2681563"/>
            <a:ext cx="3107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Open Sans Condensed Light" charset="0"/>
              </a:rPr>
              <a:t>Территориальный орган Федерального казначейства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5990" y="2467890"/>
            <a:ext cx="681634" cy="52110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Личный </a:t>
            </a:r>
            <a:r>
              <a:rPr lang="ru-RU" sz="1200" b="1" dirty="0" smtClean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кабинет ТОФК</a:t>
            </a:r>
            <a:endParaRPr lang="ru-RU" sz="1200" b="1" dirty="0">
              <a:solidFill>
                <a:schemeClr val="bg1"/>
              </a:solidFill>
              <a:latin typeface="Open Sans Condensed Light" charset="0"/>
              <a:cs typeface="Arial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0944225" y="4028302"/>
            <a:ext cx="720552" cy="531473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Личный </a:t>
            </a:r>
            <a:r>
              <a:rPr lang="ru-RU" sz="1200" b="1" dirty="0" smtClean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кабинет ТОФК</a:t>
            </a:r>
            <a:endParaRPr lang="ru-RU" sz="1200" b="1" dirty="0">
              <a:solidFill>
                <a:schemeClr val="bg1"/>
              </a:solidFill>
              <a:latin typeface="Open Sans Condensed Light" charset="0"/>
              <a:cs typeface="Arial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0854882" y="2353100"/>
            <a:ext cx="727515" cy="503637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Личный </a:t>
            </a:r>
            <a:r>
              <a:rPr lang="ru-RU" sz="1200" b="1" dirty="0" smtClean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кабинет ФО</a:t>
            </a:r>
            <a:endParaRPr lang="ru-RU" sz="1200" b="1" dirty="0">
              <a:solidFill>
                <a:schemeClr val="bg1"/>
              </a:solidFill>
              <a:latin typeface="Open Sans Condensed Light" charset="0"/>
              <a:cs typeface="Arial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29817" y="4203477"/>
            <a:ext cx="3107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Open Sans Condensed Light" charset="0"/>
              </a:rPr>
              <a:t>Территориальный орган Федерального казначейства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91832" y="2643064"/>
            <a:ext cx="2184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Финансовый орган (орган контроля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) 1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58730" y="3313512"/>
            <a:ext cx="922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ФО (ОК) 2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706834" y="3297036"/>
            <a:ext cx="322560" cy="322560"/>
            <a:chOff x="4062383" y="3636898"/>
            <a:chExt cx="460800" cy="460800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40" name="Овал 39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42" name="Группа 41"/>
          <p:cNvGrpSpPr/>
          <p:nvPr/>
        </p:nvGrpSpPr>
        <p:grpSpPr>
          <a:xfrm>
            <a:off x="1790752" y="3053615"/>
            <a:ext cx="3731703" cy="891782"/>
            <a:chOff x="3996118" y="2870810"/>
            <a:chExt cx="3731703" cy="891782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4159282" y="2988418"/>
              <a:ext cx="3548179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4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Box 44"/>
            <p:cNvSpPr txBox="1"/>
            <p:nvPr/>
          </p:nvSpPr>
          <p:spPr>
            <a:xfrm>
              <a:off x="4682302" y="2993535"/>
              <a:ext cx="3045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Реквизиты соглашения</a:t>
              </a:r>
            </a:p>
            <a:p>
              <a:pPr marL="228600" indent="-228600">
                <a:buAutoNum type="arabicParenBoth"/>
              </a:pPr>
              <a:r>
                <a:rPr lang="ru-RU" sz="900" b="1" dirty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Реквизитов соглашения о передаче полномочий по контролю;</a:t>
              </a:r>
            </a:p>
            <a:p>
              <a:pPr marL="228600" indent="-228600">
                <a:buAutoNum type="arabicParenBoth"/>
              </a:pPr>
              <a:r>
                <a:rPr lang="ru-RU" sz="900" b="1" dirty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 Даты, с которой передаются полномочия по контролю;</a:t>
              </a:r>
            </a:p>
            <a:p>
              <a:pPr marL="228600" indent="-228600">
                <a:buAutoNum type="arabicParenBoth"/>
              </a:pPr>
              <a:r>
                <a:rPr lang="ru-RU" sz="900" b="1" dirty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 Даты, до истечения которой  передаются полномочия по 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контролю</a:t>
              </a:r>
              <a:endParaRPr lang="ru-RU" sz="9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6229817" y="4471522"/>
            <a:ext cx="2557905" cy="891782"/>
            <a:chOff x="3996118" y="2870810"/>
            <a:chExt cx="2557905" cy="891782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4159282" y="2988418"/>
              <a:ext cx="2394741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8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4753249" y="3006022"/>
              <a:ext cx="1779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A1D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Перечень субъектов контроля</a:t>
              </a:r>
              <a:endParaRPr lang="ru-RU" b="1" dirty="0">
                <a:solidFill>
                  <a:srgbClr val="00A1D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336237" y="2871390"/>
            <a:ext cx="2557905" cy="891782"/>
            <a:chOff x="3996118" y="2870810"/>
            <a:chExt cx="2557905" cy="891782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4159282" y="2988418"/>
              <a:ext cx="2394741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TextBox 52"/>
            <p:cNvSpPr txBox="1"/>
            <p:nvPr/>
          </p:nvSpPr>
          <p:spPr>
            <a:xfrm>
              <a:off x="4753249" y="3006022"/>
              <a:ext cx="1779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A1D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Перечень субъектов контроля</a:t>
              </a:r>
              <a:endParaRPr lang="ru-RU" b="1" dirty="0">
                <a:solidFill>
                  <a:srgbClr val="00A1D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5995376" y="1655123"/>
            <a:ext cx="1097992" cy="981855"/>
            <a:chOff x="5995376" y="1655123"/>
            <a:chExt cx="1097992" cy="981855"/>
          </a:xfrm>
        </p:grpSpPr>
        <p:cxnSp>
          <p:nvCxnSpPr>
            <p:cNvPr id="55" name="Прямая соединительная линия 54"/>
            <p:cNvCxnSpPr>
              <a:stCxn id="20" idx="6"/>
            </p:cNvCxnSpPr>
            <p:nvPr/>
          </p:nvCxnSpPr>
          <p:spPr>
            <a:xfrm>
              <a:off x="5995376" y="1655123"/>
              <a:ext cx="1097992" cy="0"/>
            </a:xfrm>
            <a:prstGeom prst="line">
              <a:avLst/>
            </a:pr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/>
            <p:nvPr/>
          </p:nvCxnSpPr>
          <p:spPr>
            <a:xfrm>
              <a:off x="7093368" y="1671580"/>
              <a:ext cx="0" cy="965398"/>
            </a:xfrm>
            <a:prstGeom prst="straightConnector1">
              <a:avLst/>
            </a:prstGeom>
            <a:ln w="22225">
              <a:solidFill>
                <a:srgbClr val="FFC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4135394" y="1985680"/>
            <a:ext cx="1545327" cy="734841"/>
            <a:chOff x="4135394" y="1985680"/>
            <a:chExt cx="1545327" cy="734841"/>
          </a:xfrm>
        </p:grpSpPr>
        <p:cxnSp>
          <p:nvCxnSpPr>
            <p:cNvPr id="61" name="Прямая соединительная линия 60"/>
            <p:cNvCxnSpPr>
              <a:stCxn id="27" idx="3"/>
            </p:cNvCxnSpPr>
            <p:nvPr/>
          </p:nvCxnSpPr>
          <p:spPr>
            <a:xfrm>
              <a:off x="5680721" y="1985680"/>
              <a:ext cx="0" cy="734841"/>
            </a:xfrm>
            <a:prstGeom prst="line">
              <a:avLst/>
            </a:prstGeom>
            <a:ln w="222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 flipH="1">
              <a:off x="4135394" y="2720521"/>
              <a:ext cx="1545327" cy="0"/>
            </a:xfrm>
            <a:prstGeom prst="straightConnector1">
              <a:avLst/>
            </a:prstGeom>
            <a:ln w="22225">
              <a:solidFill>
                <a:srgbClr val="C0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71"/>
          <p:cNvGrpSpPr/>
          <p:nvPr/>
        </p:nvGrpSpPr>
        <p:grpSpPr>
          <a:xfrm>
            <a:off x="5489148" y="3458316"/>
            <a:ext cx="898725" cy="1471583"/>
            <a:chOff x="5489148" y="3458316"/>
            <a:chExt cx="898725" cy="1471583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5489148" y="3458316"/>
              <a:ext cx="457088" cy="1471583"/>
              <a:chOff x="5995376" y="1716165"/>
              <a:chExt cx="457088" cy="707682"/>
            </a:xfrm>
          </p:grpSpPr>
          <p:cxnSp>
            <p:nvCxnSpPr>
              <p:cNvPr id="67" name="Прямая соединительная линия 66"/>
              <p:cNvCxnSpPr/>
              <p:nvPr/>
            </p:nvCxnSpPr>
            <p:spPr>
              <a:xfrm>
                <a:off x="5995376" y="1716165"/>
                <a:ext cx="457088" cy="0"/>
              </a:xfrm>
              <a:prstGeom prst="line">
                <a:avLst/>
              </a:prstGeom>
              <a:ln w="2222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 стрелкой 67"/>
              <p:cNvCxnSpPr/>
              <p:nvPr/>
            </p:nvCxnSpPr>
            <p:spPr>
              <a:xfrm flipH="1">
                <a:off x="6430335" y="1716165"/>
                <a:ext cx="5108" cy="707682"/>
              </a:xfrm>
              <a:prstGeom prst="straightConnector1">
                <a:avLst/>
              </a:prstGeom>
              <a:ln w="22225">
                <a:solidFill>
                  <a:srgbClr val="FFC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1" name="Прямая со стрелкой 70"/>
            <p:cNvCxnSpPr/>
            <p:nvPr/>
          </p:nvCxnSpPr>
          <p:spPr>
            <a:xfrm>
              <a:off x="5924107" y="4917413"/>
              <a:ext cx="463766" cy="0"/>
            </a:xfrm>
            <a:prstGeom prst="straightConnector1">
              <a:avLst/>
            </a:prstGeom>
            <a:ln w="22225">
              <a:solidFill>
                <a:srgbClr val="FFC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73"/>
          <p:cNvSpPr txBox="1"/>
          <p:nvPr/>
        </p:nvSpPr>
        <p:spPr>
          <a:xfrm>
            <a:off x="980254" y="4003422"/>
            <a:ext cx="922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ФО (ОК) 2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75" name="Группа 74"/>
          <p:cNvGrpSpPr/>
          <p:nvPr/>
        </p:nvGrpSpPr>
        <p:grpSpPr>
          <a:xfrm>
            <a:off x="703036" y="4003422"/>
            <a:ext cx="322560" cy="322560"/>
            <a:chOff x="852900" y="3546674"/>
            <a:chExt cx="460800" cy="460800"/>
          </a:xfrm>
        </p:grpSpPr>
        <p:sp>
          <p:nvSpPr>
            <p:cNvPr id="76" name="Овал 7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923100" y="3615265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Х</a:t>
              </a:r>
              <a:endPara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78" name="Скругленный прямоугольник 77"/>
          <p:cNvSpPr/>
          <p:nvPr/>
        </p:nvSpPr>
        <p:spPr>
          <a:xfrm>
            <a:off x="644498" y="4559776"/>
            <a:ext cx="5179013" cy="1441623"/>
          </a:xfrm>
          <a:prstGeom prst="roundRect">
            <a:avLst>
              <a:gd name="adj" fmla="val 6608"/>
            </a:avLst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  <a:alpha val="50000"/>
                </a:schemeClr>
              </a:gs>
              <a:gs pos="50000">
                <a:schemeClr val="accent3">
                  <a:lumMod val="105000"/>
                  <a:satMod val="103000"/>
                  <a:tint val="73000"/>
                  <a:alpha val="50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  <a:alpha val="5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152400" y="4480476"/>
            <a:ext cx="805725" cy="557212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Личный </a:t>
            </a:r>
            <a:r>
              <a:rPr lang="ru-RU" sz="1200" b="1" dirty="0" smtClean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кабинет Заказчика</a:t>
            </a:r>
            <a:endParaRPr lang="ru-RU" sz="1200" b="1" dirty="0">
              <a:solidFill>
                <a:schemeClr val="bg1"/>
              </a:solidFill>
              <a:latin typeface="Open Sans Condensed Light" charset="0"/>
              <a:cs typeface="Arial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141724" y="4614396"/>
            <a:ext cx="2184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Заказчик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81" name="Группа 80"/>
          <p:cNvGrpSpPr/>
          <p:nvPr/>
        </p:nvGrpSpPr>
        <p:grpSpPr>
          <a:xfrm>
            <a:off x="1089096" y="4917413"/>
            <a:ext cx="2101825" cy="675343"/>
            <a:chOff x="5907973" y="3639004"/>
            <a:chExt cx="2101825" cy="675343"/>
          </a:xfrm>
        </p:grpSpPr>
        <p:sp>
          <p:nvSpPr>
            <p:cNvPr id="82" name="Скругленный прямоугольник 81"/>
            <p:cNvSpPr/>
            <p:nvPr/>
          </p:nvSpPr>
          <p:spPr>
            <a:xfrm>
              <a:off x="5907973" y="3695834"/>
              <a:ext cx="2101825" cy="618513"/>
            </a:xfrm>
            <a:prstGeom prst="roundRect">
              <a:avLst/>
            </a:prstGeom>
            <a:solidFill>
              <a:schemeClr val="bg1"/>
            </a:solidFill>
            <a:ln w="19050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408805" y="3767187"/>
              <a:ext cx="16009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Не назначен орган контроля</a:t>
              </a:r>
              <a:endPara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grpSp>
          <p:nvGrpSpPr>
            <p:cNvPr id="84" name="Группа 83"/>
            <p:cNvGrpSpPr/>
            <p:nvPr/>
          </p:nvGrpSpPr>
          <p:grpSpPr>
            <a:xfrm>
              <a:off x="5948005" y="3639004"/>
              <a:ext cx="460800" cy="581075"/>
              <a:chOff x="852900" y="3426399"/>
              <a:chExt cx="460800" cy="581075"/>
            </a:xfrm>
          </p:grpSpPr>
          <p:grpSp>
            <p:nvGrpSpPr>
              <p:cNvPr id="85" name="Группа 84"/>
              <p:cNvGrpSpPr/>
              <p:nvPr/>
            </p:nvGrpSpPr>
            <p:grpSpPr>
              <a:xfrm>
                <a:off x="852900" y="3546674"/>
                <a:ext cx="460800" cy="460800"/>
                <a:chOff x="852900" y="3546674"/>
                <a:chExt cx="460800" cy="460800"/>
              </a:xfrm>
            </p:grpSpPr>
            <p:sp>
              <p:nvSpPr>
                <p:cNvPr id="87" name="Овал 86"/>
                <p:cNvSpPr/>
                <p:nvPr/>
              </p:nvSpPr>
              <p:spPr>
                <a:xfrm>
                  <a:off x="852900" y="3546674"/>
                  <a:ext cx="460800" cy="460800"/>
                </a:xfrm>
                <a:prstGeom prst="ellipse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8" name="Скругленный прямоугольник 87"/>
                <p:cNvSpPr/>
                <p:nvPr/>
              </p:nvSpPr>
              <p:spPr>
                <a:xfrm>
                  <a:off x="993300" y="3687074"/>
                  <a:ext cx="180000" cy="180000"/>
                </a:xfrm>
                <a:prstGeom prst="roundRect">
                  <a:avLst/>
                </a:prstGeom>
                <a:solidFill>
                  <a:schemeClr val="bg1"/>
                </a:solidFill>
                <a:ln w="317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3500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6" name="TextBox 85"/>
              <p:cNvSpPr txBox="1"/>
              <p:nvPr/>
            </p:nvSpPr>
            <p:spPr>
              <a:xfrm>
                <a:off x="1014052" y="3426399"/>
                <a:ext cx="138495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0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!</a:t>
                </a:r>
                <a:endParaRPr lang="ru-RU" sz="3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cxnSp>
        <p:nvCxnSpPr>
          <p:cNvPr id="90" name="Прямая со стрелкой 89"/>
          <p:cNvCxnSpPr>
            <a:stCxn id="74" idx="2"/>
          </p:cNvCxnSpPr>
          <p:nvPr/>
        </p:nvCxnSpPr>
        <p:spPr>
          <a:xfrm flipH="1">
            <a:off x="1428775" y="4341976"/>
            <a:ext cx="12798" cy="575437"/>
          </a:xfrm>
          <a:prstGeom prst="straightConnector1">
            <a:avLst/>
          </a:prstGeom>
          <a:ln w="22225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4749397" y="2304510"/>
            <a:ext cx="922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…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872901" y="4913663"/>
            <a:ext cx="1449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о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т ФО (ОК) 2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047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13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5808907"/>
              </p:ext>
            </p:extLst>
          </p:nvPr>
        </p:nvGraphicFramePr>
        <p:xfrm>
          <a:off x="1664044" y="1124522"/>
          <a:ext cx="9078097" cy="55809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8" r:id="rId3" imgW="13391314" imgH="8233406" progId="Visio.Drawing.15">
                  <p:embed/>
                </p:oleObj>
              </mc:Choice>
              <mc:Fallback>
                <p:oleObj r:id="rId3" imgW="13391314" imgH="8233406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64044" y="1124522"/>
                        <a:ext cx="9078097" cy="558091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35394" y="158688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Настройка связей между органом контроля и субъектами контроля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96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7188" y="2193069"/>
            <a:ext cx="8708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7200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150283" y="3140187"/>
            <a:ext cx="11760200" cy="273824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64000"/>
                </a:schemeClr>
              </a:gs>
              <a:gs pos="100000">
                <a:srgbClr val="0CAEC4">
                  <a:alpha val="12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 flipV="1">
            <a:off x="673100" y="1340689"/>
            <a:ext cx="10714567" cy="1935544"/>
          </a:xfrm>
          <a:prstGeom prst="round2SameRect">
            <a:avLst/>
          </a:prstGeom>
          <a:gradFill>
            <a:gsLst>
              <a:gs pos="0">
                <a:schemeClr val="accent6">
                  <a:lumMod val="34000"/>
                  <a:lumOff val="66000"/>
                </a:schemeClr>
              </a:gs>
              <a:gs pos="100000">
                <a:schemeClr val="accent6">
                  <a:lumMod val="75000"/>
                  <a:alpha val="25000"/>
                </a:schemeClr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500" y="279400"/>
            <a:ext cx="10515600" cy="1325563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Субъекты контроля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fld id="{4D397DCB-2821-4486-AA53-086096FD989A}" type="slidenum">
              <a:rPr lang="ru-RU" alt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/>
              <a:t>2</a:t>
            </a:fld>
            <a:endParaRPr lang="ru-RU" alt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1999" y="3874212"/>
            <a:ext cx="5302555" cy="1828656"/>
          </a:xfrm>
          <a:prstGeom prst="roundRect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194834" y="1340690"/>
            <a:ext cx="2560316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Контроль, осуществляемый ФК</a:t>
            </a:r>
          </a:p>
        </p:txBody>
      </p:sp>
      <p:sp>
        <p:nvSpPr>
          <p:cNvPr id="9" name="Овал 8"/>
          <p:cNvSpPr/>
          <p:nvPr/>
        </p:nvSpPr>
        <p:spPr>
          <a:xfrm>
            <a:off x="870949" y="1801656"/>
            <a:ext cx="1035170" cy="974785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9359" y="2020294"/>
            <a:ext cx="1976648" cy="574456"/>
          </a:xfrm>
          <a:prstGeom prst="rect">
            <a:avLst/>
          </a:prstGeom>
          <a:solidFill>
            <a:srgbClr val="FFE8D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ФОИВ, ФКУ</a:t>
            </a:r>
          </a:p>
        </p:txBody>
      </p:sp>
      <p:sp>
        <p:nvSpPr>
          <p:cNvPr id="13" name="Овал 12"/>
          <p:cNvSpPr/>
          <p:nvPr/>
        </p:nvSpPr>
        <p:spPr>
          <a:xfrm>
            <a:off x="8246077" y="1801655"/>
            <a:ext cx="1035170" cy="9747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169595" y="2026821"/>
            <a:ext cx="1986152" cy="524453"/>
          </a:xfrm>
          <a:prstGeom prst="rect">
            <a:avLst/>
          </a:prstGeom>
          <a:solidFill>
            <a:srgbClr val="FFE8D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ФАУ, ФБУ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88534" y="2864134"/>
            <a:ext cx="9685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А также при заключении соглашения в соответствии с ч.7 ст.99 44-ФЗ по передаче полномочий:</a:t>
            </a:r>
          </a:p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750220" y="3895861"/>
            <a:ext cx="4660110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b="1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defRPr>
            </a:lvl1pPr>
          </a:lstStyle>
          <a:p>
            <a:r>
              <a:rPr lang="ru-RU" dirty="0"/>
              <a:t>Контроль, осуществляемый государственными внебюджетными фондами</a:t>
            </a:r>
          </a:p>
        </p:txBody>
      </p:sp>
      <p:sp>
        <p:nvSpPr>
          <p:cNvPr id="25" name="Овал 24"/>
          <p:cNvSpPr/>
          <p:nvPr/>
        </p:nvSpPr>
        <p:spPr>
          <a:xfrm>
            <a:off x="10299580" y="4613131"/>
            <a:ext cx="1035170" cy="974785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750220" y="4705207"/>
            <a:ext cx="3642097" cy="752022"/>
          </a:xfrm>
          <a:prstGeom prst="rect">
            <a:avLst/>
          </a:prstGeom>
          <a:solidFill>
            <a:srgbClr val="FFE8D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200" b="1" dirty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Учреждения, подведомственные государственному внебюджетному фонду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02685" y="3874211"/>
            <a:ext cx="5765798" cy="1828656"/>
          </a:xfrm>
          <a:prstGeom prst="roundRect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73100" y="3532114"/>
            <a:ext cx="5139996" cy="646331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defRPr>
            </a:lvl1pPr>
          </a:lstStyle>
          <a:p>
            <a:pPr algn="ctr"/>
            <a:r>
              <a:rPr lang="ru-RU" dirty="0"/>
              <a:t>Контроль, осуществляемый финансовыми органами субъекта РФ (муниципального образования)</a:t>
            </a:r>
          </a:p>
        </p:txBody>
      </p:sp>
      <p:sp>
        <p:nvSpPr>
          <p:cNvPr id="31" name="Овал 30"/>
          <p:cNvSpPr/>
          <p:nvPr/>
        </p:nvSpPr>
        <p:spPr>
          <a:xfrm>
            <a:off x="818032" y="4593826"/>
            <a:ext cx="1035170" cy="974785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716442" y="4640437"/>
            <a:ext cx="4043737" cy="816792"/>
          </a:xfrm>
          <a:prstGeom prst="rect">
            <a:avLst/>
          </a:prstGeom>
          <a:solidFill>
            <a:srgbClr val="FFE8D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ОГВ Субъектов РФ (ОМСУ), государственные (муниципальные) КУ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государственные (муниципальные) АУ, БУ</a:t>
            </a:r>
          </a:p>
          <a:p>
            <a:pPr algn="ctr"/>
            <a:r>
              <a:rPr lang="ru-RU" sz="1200" b="1" dirty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ГУП (МУП)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84328" y="6065935"/>
            <a:ext cx="91487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tabLst>
                <a:tab pos="180975" algn="l"/>
              </a:tabLst>
            </a:pPr>
            <a:r>
              <a:rPr lang="ru-RU" sz="1400" i="1" dirty="0" smtClean="0"/>
              <a:t>* </a:t>
            </a:r>
            <a:r>
              <a:rPr lang="ru-RU" sz="1400" b="1" i="1" dirty="0"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Отдельные объекты контроля от имени заказчиков могут быть направлены на контроль уполномоченными органами, уполномоченными учреждениями, организаторами совместных конкурсов и аукционов, специализированными организациями</a:t>
            </a:r>
          </a:p>
        </p:txBody>
      </p:sp>
      <p:sp>
        <p:nvSpPr>
          <p:cNvPr id="41" name="Овал 40"/>
          <p:cNvSpPr/>
          <p:nvPr/>
        </p:nvSpPr>
        <p:spPr>
          <a:xfrm>
            <a:off x="4479929" y="1801656"/>
            <a:ext cx="1035170" cy="974785"/>
          </a:xfrm>
          <a:prstGeom prst="ellipse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391891" y="2009605"/>
            <a:ext cx="2542434" cy="524453"/>
          </a:xfrm>
          <a:prstGeom prst="rect">
            <a:avLst/>
          </a:prstGeom>
          <a:solidFill>
            <a:srgbClr val="FFE8D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ФГУП, </a:t>
            </a:r>
            <a:br>
              <a:rPr lang="ru-RU" b="1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с полномочиями по ч.6 ст.15</a:t>
            </a:r>
            <a:endParaRPr lang="ru-RU" b="1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225242" y="1340690"/>
            <a:ext cx="4162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rgbClr val="C00000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Формируют ПЗ и ПГЗ в Электронном бюджете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7088382" y="3347448"/>
            <a:ext cx="4162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>
                <a:solidFill>
                  <a:srgbClr val="C00000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Формируют ПЗ и ПГЗ в </a:t>
            </a:r>
            <a:r>
              <a:rPr lang="ru-RU" b="1" dirty="0" smtClean="0">
                <a:solidFill>
                  <a:srgbClr val="C00000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ЕИС</a:t>
            </a:r>
            <a:endParaRPr lang="ru-RU" b="1" dirty="0">
              <a:solidFill>
                <a:srgbClr val="C00000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506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3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pic>
        <p:nvPicPr>
          <p:cNvPr id="4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249" y="4162424"/>
            <a:ext cx="838639" cy="866775"/>
          </a:xfrm>
          <a:prstGeom prst="rect">
            <a:avLst/>
          </a:prstGeom>
          <a:noFill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762875" y="327887"/>
            <a:ext cx="39664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Типы объектов контроля</a:t>
            </a:r>
            <a:endParaRPr lang="ru-RU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372606" y="2337932"/>
            <a:ext cx="465152" cy="426763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browser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374" y="2337933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>
            <a:spLocks noChangeAspect="1"/>
          </p:cNvSpPr>
          <p:nvPr/>
        </p:nvSpPr>
        <p:spPr>
          <a:xfrm>
            <a:off x="466154" y="4169048"/>
            <a:ext cx="465152" cy="426763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936702" y="1965494"/>
            <a:ext cx="2023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Подлежащие размещению в ЕИС</a:t>
            </a:r>
          </a:p>
        </p:txBody>
      </p:sp>
      <p:sp>
        <p:nvSpPr>
          <p:cNvPr id="11" name="Штриховая стрелка вправо 10"/>
          <p:cNvSpPr/>
          <p:nvPr/>
        </p:nvSpPr>
        <p:spPr>
          <a:xfrm>
            <a:off x="1798733" y="2470370"/>
            <a:ext cx="2489247" cy="659640"/>
          </a:xfrm>
          <a:prstGeom prst="stripedRightArrow">
            <a:avLst>
              <a:gd name="adj1" fmla="val 50000"/>
              <a:gd name="adj2" fmla="val 48499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" name="Группа 29"/>
          <p:cNvGrpSpPr/>
          <p:nvPr/>
        </p:nvGrpSpPr>
        <p:grpSpPr>
          <a:xfrm>
            <a:off x="4314826" y="2408664"/>
            <a:ext cx="5995197" cy="853782"/>
            <a:chOff x="5740298" y="2335668"/>
            <a:chExt cx="5995197" cy="926781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5740298" y="2337933"/>
              <a:ext cx="5995197" cy="924516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b="1" dirty="0"/>
            </a:p>
          </p:txBody>
        </p:sp>
        <p:pic>
          <p:nvPicPr>
            <p:cNvPr id="19" name="Picture 2" descr="alert, exclamation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8348" y="2576771"/>
              <a:ext cx="477202" cy="477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6343392" y="2335668"/>
              <a:ext cx="5392102" cy="902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chemeClr val="tx2">
                      <a:lumMod val="20000"/>
                      <a:lumOff val="80000"/>
                    </a:schemeClr>
                  </a:solidFill>
                  <a:latin typeface="Open Sans Condensed Light" panose="020B0306030504020204" charset="0"/>
                  <a:ea typeface="Open Sans Condensed Light" panose="020B0306030504020204" charset="0"/>
                  <a:cs typeface="Open Sans Condensed Light" panose="020B0306030504020204" charset="0"/>
                </a:rPr>
                <a:t>Формируются в форме электронных документов</a:t>
              </a:r>
            </a:p>
            <a:p>
              <a:r>
                <a:rPr lang="ru-RU" sz="1600" b="1" dirty="0">
                  <a:solidFill>
                    <a:schemeClr val="tx2">
                      <a:lumMod val="20000"/>
                      <a:lumOff val="80000"/>
                    </a:schemeClr>
                  </a:solidFill>
                  <a:latin typeface="Open Sans Condensed Light" panose="020B0306030504020204" charset="0"/>
                  <a:ea typeface="Open Sans Condensed Light" panose="020B0306030504020204" charset="0"/>
                  <a:cs typeface="Open Sans Condensed Light" panose="020B0306030504020204" charset="0"/>
                </a:rPr>
                <a:t>Контролируются в личном кабинете органа контроля в подсистеме управления закупками ГИИС «Электронный бюджет»</a:t>
              </a: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314825" y="4216320"/>
            <a:ext cx="5995197" cy="866775"/>
            <a:chOff x="5793990" y="4104683"/>
            <a:chExt cx="5995197" cy="924516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5793990" y="4104683"/>
              <a:ext cx="5995197" cy="924516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b="1" dirty="0"/>
            </a:p>
          </p:txBody>
        </p:sp>
        <p:pic>
          <p:nvPicPr>
            <p:cNvPr id="26" name="Picture 2" descr="alert, exclamation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2040" y="4343521"/>
              <a:ext cx="477202" cy="477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6346830" y="4255075"/>
              <a:ext cx="5392102" cy="6237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1600" b="1">
                  <a:solidFill>
                    <a:schemeClr val="tx2">
                      <a:lumMod val="20000"/>
                      <a:lumOff val="80000"/>
                    </a:schemeClr>
                  </a:solidFill>
                  <a:latin typeface="Open Sans Condensed Light" panose="020B0306030504020204" charset="0"/>
                  <a:ea typeface="Open Sans Condensed Light" panose="020B0306030504020204" charset="0"/>
                  <a:cs typeface="Open Sans Condensed Light" panose="020B0306030504020204" charset="0"/>
                </a:defRPr>
              </a:lvl1pPr>
            </a:lstStyle>
            <a:p>
              <a:r>
                <a:rPr lang="ru-RU" dirty="0"/>
                <a:t>Формируются Заказчиком на бумажном носителе</a:t>
              </a:r>
            </a:p>
            <a:p>
              <a:r>
                <a:rPr lang="ru-RU" dirty="0"/>
                <a:t>Контролируются с использованием Автоматизированной системы ФК</a:t>
              </a:r>
            </a:p>
          </p:txBody>
        </p:sp>
      </p:grpSp>
      <p:sp>
        <p:nvSpPr>
          <p:cNvPr id="32" name="Горизонтальный свиток 31"/>
          <p:cNvSpPr/>
          <p:nvPr/>
        </p:nvSpPr>
        <p:spPr>
          <a:xfrm>
            <a:off x="10339761" y="2247900"/>
            <a:ext cx="1050076" cy="1152525"/>
          </a:xfrm>
          <a:prstGeom prst="horizontalScroll">
            <a:avLst>
              <a:gd name="adj" fmla="val 17035"/>
            </a:avLst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 день</a:t>
            </a:r>
            <a:endParaRPr lang="ru-RU" sz="2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Горизонтальный свиток 32"/>
          <p:cNvSpPr/>
          <p:nvPr/>
        </p:nvSpPr>
        <p:spPr>
          <a:xfrm>
            <a:off x="10339761" y="4087677"/>
            <a:ext cx="1050076" cy="1152525"/>
          </a:xfrm>
          <a:prstGeom prst="horizontalScroll">
            <a:avLst>
              <a:gd name="adj" fmla="val 17035"/>
            </a:avLst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</a:t>
            </a:r>
          </a:p>
          <a:p>
            <a:pPr algn="ctr"/>
            <a:r>
              <a:rPr lang="ru-RU" sz="2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дня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936702" y="3793910"/>
            <a:ext cx="2012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defRPr>
            </a:lvl1pPr>
          </a:lstStyle>
          <a:p>
            <a:r>
              <a:rPr lang="ru-RU" dirty="0"/>
              <a:t>Не подлежащие размещению в ЕИС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259766" y="1691602"/>
            <a:ext cx="1210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Срок контроля</a:t>
            </a:r>
          </a:p>
        </p:txBody>
      </p:sp>
      <p:sp>
        <p:nvSpPr>
          <p:cNvPr id="24" name="Штриховая стрелка вправо 23"/>
          <p:cNvSpPr/>
          <p:nvPr/>
        </p:nvSpPr>
        <p:spPr>
          <a:xfrm>
            <a:off x="1785492" y="4252542"/>
            <a:ext cx="2489247" cy="659640"/>
          </a:xfrm>
          <a:prstGeom prst="stripedRightArrow">
            <a:avLst>
              <a:gd name="adj1" fmla="val 50000"/>
              <a:gd name="adj2" fmla="val 48499"/>
            </a:avLst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74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07344" y="1171576"/>
            <a:ext cx="4990308" cy="5653346"/>
          </a:xfrm>
          <a:prstGeom prst="roundRect">
            <a:avLst>
              <a:gd name="adj" fmla="val 6608"/>
            </a:avLst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64067" y="1171576"/>
            <a:ext cx="3467029" cy="5616336"/>
          </a:xfrm>
          <a:prstGeom prst="roundRect">
            <a:avLst>
              <a:gd name="adj" fmla="val 6608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42346" y="1171576"/>
            <a:ext cx="902821" cy="35034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ТОФК</a:t>
            </a:r>
            <a:endParaRPr lang="ru-RU" sz="1200" b="1" dirty="0">
              <a:solidFill>
                <a:schemeClr val="bg1"/>
              </a:solidFill>
              <a:latin typeface="Open Sans Condensed Light" charset="0"/>
              <a:cs typeface="Arial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2313" y="1171576"/>
            <a:ext cx="1626367" cy="35034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Субъект контроля</a:t>
            </a:r>
            <a:endParaRPr lang="ru-RU" sz="1200" b="1" dirty="0">
              <a:solidFill>
                <a:schemeClr val="bg1"/>
              </a:solidFill>
              <a:latin typeface="Open Sans Condensed Light" charset="0"/>
              <a:cs typeface="Arial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835729" y="1923500"/>
            <a:ext cx="733646" cy="750499"/>
            <a:chOff x="7325642" y="5690101"/>
            <a:chExt cx="733646" cy="750499"/>
          </a:xfrm>
        </p:grpSpPr>
        <p:sp>
          <p:nvSpPr>
            <p:cNvPr id="9" name="Овал 8"/>
            <p:cNvSpPr/>
            <p:nvPr/>
          </p:nvSpPr>
          <p:spPr>
            <a:xfrm>
              <a:off x="7325642" y="5690101"/>
              <a:ext cx="733646" cy="7504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15007" y="5866192"/>
              <a:ext cx="396106" cy="398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Группа 10"/>
          <p:cNvGrpSpPr/>
          <p:nvPr/>
        </p:nvGrpSpPr>
        <p:grpSpPr>
          <a:xfrm>
            <a:off x="6081747" y="1873771"/>
            <a:ext cx="2365829" cy="871642"/>
            <a:chOff x="9709953" y="1765005"/>
            <a:chExt cx="2365829" cy="871642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9835116" y="1765005"/>
              <a:ext cx="2240666" cy="871642"/>
            </a:xfrm>
            <a:prstGeom prst="roundRect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3" name="Picture 2" descr="browser ico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09507" y="1842886"/>
              <a:ext cx="760691" cy="7158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TextBox 13"/>
            <p:cNvSpPr txBox="1"/>
            <p:nvPr/>
          </p:nvSpPr>
          <p:spPr>
            <a:xfrm>
              <a:off x="9709953" y="1986061"/>
              <a:ext cx="13075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2400" b="1" dirty="0">
                  <a:solidFill>
                    <a:srgbClr val="3B94B3"/>
                  </a:solidFill>
                  <a:latin typeface="Arial Black" panose="020B0A04020102020204" pitchFamily="34" charset="0"/>
                </a:rPr>
                <a:t>АСФК</a:t>
              </a:r>
            </a:p>
          </p:txBody>
        </p:sp>
      </p:grpSp>
      <p:cxnSp>
        <p:nvCxnSpPr>
          <p:cNvPr id="15" name="Прямая со стрелкой 14"/>
          <p:cNvCxnSpPr>
            <a:stCxn id="9" idx="6"/>
          </p:cNvCxnSpPr>
          <p:nvPr/>
        </p:nvCxnSpPr>
        <p:spPr>
          <a:xfrm>
            <a:off x="1569375" y="2298750"/>
            <a:ext cx="4605151" cy="10842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137062" y="2255815"/>
            <a:ext cx="2953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400" b="1" i="1">
                <a:solidFill>
                  <a:schemeClr val="tx1">
                    <a:lumMod val="65000"/>
                    <a:lumOff val="35000"/>
                  </a:schemeClr>
                </a:solidFill>
                <a:latin typeface="Open Sans Condensed Light" charset="0"/>
              </a:defRPr>
            </a:lvl1pPr>
          </a:lstStyle>
          <a:p>
            <a:r>
              <a:rPr lang="ru-RU" dirty="0"/>
              <a:t>Отчуждаемый носитель информации</a:t>
            </a:r>
          </a:p>
        </p:txBody>
      </p:sp>
      <p:sp>
        <p:nvSpPr>
          <p:cNvPr id="17" name="Прямоугольник 16"/>
          <p:cNvSpPr/>
          <p:nvPr/>
        </p:nvSpPr>
        <p:spPr>
          <a:xfrm rot="16200000">
            <a:off x="-934863" y="3996968"/>
            <a:ext cx="262297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600" b="1" dirty="0" smtClean="0">
                <a:solidFill>
                  <a:schemeClr val="accent1">
                    <a:lumMod val="75000"/>
                  </a:schemeClr>
                </a:solidFill>
                <a:latin typeface="Open Sans Condensed Light" charset="0"/>
              </a:rPr>
              <a:t>Сведения об объекте контроля</a:t>
            </a:r>
            <a:endParaRPr lang="ru-RU" altLang="ru-RU" sz="1600" b="1" dirty="0">
              <a:solidFill>
                <a:schemeClr val="accent1">
                  <a:lumMod val="75000"/>
                </a:schemeClr>
              </a:solidFill>
              <a:latin typeface="Open Sans Condensed Light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04514" y="486829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Особенности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объектов контроля, не подлежащих размещению в ЕИС, ТОФК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6303222" y="3461011"/>
            <a:ext cx="2228508" cy="2804151"/>
            <a:chOff x="9794079" y="2651872"/>
            <a:chExt cx="2228508" cy="2164853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9794079" y="2651872"/>
              <a:ext cx="2228508" cy="2164853"/>
            </a:xfrm>
            <a:prstGeom prst="roundRect">
              <a:avLst/>
            </a:prstGeom>
            <a:solidFill>
              <a:schemeClr val="bg1"/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535366" y="3558596"/>
              <a:ext cx="1439913" cy="35641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 Black" panose="020B0A04020102020204" pitchFamily="34" charset="0"/>
                </a:rPr>
                <a:t>Контрольные мероприятия</a:t>
              </a:r>
              <a:endParaRPr lang="ru-RU" sz="12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Arial Black" panose="020B0A04020102020204" pitchFamily="34" charset="0"/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856324" y="2843337"/>
            <a:ext cx="733646" cy="750499"/>
            <a:chOff x="7298821" y="4634924"/>
            <a:chExt cx="733646" cy="750499"/>
          </a:xfrm>
        </p:grpSpPr>
        <p:sp>
          <p:nvSpPr>
            <p:cNvPr id="24" name="Овал 23"/>
            <p:cNvSpPr/>
            <p:nvPr/>
          </p:nvSpPr>
          <p:spPr>
            <a:xfrm>
              <a:off x="7298821" y="4634924"/>
              <a:ext cx="733646" cy="7504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5" name="Группа 24"/>
            <p:cNvGrpSpPr/>
            <p:nvPr/>
          </p:nvGrpSpPr>
          <p:grpSpPr>
            <a:xfrm>
              <a:off x="7442121" y="4720287"/>
              <a:ext cx="447046" cy="584769"/>
              <a:chOff x="6237134" y="5123499"/>
              <a:chExt cx="447046" cy="584769"/>
            </a:xfrm>
          </p:grpSpPr>
          <p:pic>
            <p:nvPicPr>
              <p:cNvPr id="26" name="Picture 5" descr="C:\Users\2876\Desktop\document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7134" y="5123499"/>
                <a:ext cx="381904" cy="478806"/>
              </a:xfrm>
              <a:prstGeom prst="rect">
                <a:avLst/>
              </a:prstGeom>
              <a:noFill/>
              <a:effectLst>
                <a:softEdge rad="127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7" name="Picture 4" descr="C:\Users\2876\Desktop\get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1966" y="5358653"/>
                <a:ext cx="352214" cy="349615"/>
              </a:xfrm>
              <a:prstGeom prst="rect">
                <a:avLst/>
              </a:prstGeom>
              <a:noFill/>
              <a:effectLst>
                <a:softEdge rad="3175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35" name="TextBox 34"/>
          <p:cNvSpPr txBox="1"/>
          <p:nvPr/>
        </p:nvSpPr>
        <p:spPr>
          <a:xfrm>
            <a:off x="1539239" y="2722502"/>
            <a:ext cx="2763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Condensed Light" charset="0"/>
              </a:rPr>
              <a:t>Бумажный </a:t>
            </a:r>
            <a:r>
              <a:rPr lang="ru-RU" sz="1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 Condensed Light" charset="0"/>
              </a:rPr>
              <a:t>носитель (1-ый экземпляр)</a:t>
            </a:r>
            <a:endParaRPr lang="ru-RU" sz="1400" b="1" i="1" dirty="0">
              <a:solidFill>
                <a:schemeClr val="tx1">
                  <a:lumMod val="65000"/>
                  <a:lumOff val="35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58" name="Группа 57"/>
          <p:cNvGrpSpPr/>
          <p:nvPr/>
        </p:nvGrpSpPr>
        <p:grpSpPr>
          <a:xfrm>
            <a:off x="1508796" y="2993436"/>
            <a:ext cx="5071898" cy="465592"/>
            <a:chOff x="1439676" y="2739436"/>
            <a:chExt cx="5071898" cy="465592"/>
          </a:xfrm>
        </p:grpSpPr>
        <p:cxnSp>
          <p:nvCxnSpPr>
            <p:cNvPr id="28" name="Прямая со стрелкой 27"/>
            <p:cNvCxnSpPr/>
            <p:nvPr/>
          </p:nvCxnSpPr>
          <p:spPr>
            <a:xfrm flipV="1">
              <a:off x="1470119" y="2776279"/>
              <a:ext cx="4740491" cy="12766"/>
            </a:xfrm>
            <a:prstGeom prst="straightConnector1">
              <a:avLst/>
            </a:prstGeom>
            <a:ln w="25400">
              <a:solidFill>
                <a:schemeClr val="bg2">
                  <a:lumMod val="50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Дуга 30"/>
            <p:cNvSpPr/>
            <p:nvPr/>
          </p:nvSpPr>
          <p:spPr>
            <a:xfrm>
              <a:off x="6051978" y="2776280"/>
              <a:ext cx="459596" cy="409082"/>
            </a:xfrm>
            <a:prstGeom prst="arc">
              <a:avLst>
                <a:gd name="adj1" fmla="val 16033553"/>
                <a:gd name="adj2" fmla="val 6708054"/>
              </a:avLst>
            </a:prstGeom>
            <a:ln w="25400">
              <a:solidFill>
                <a:srgbClr val="E689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 стрелкой 31"/>
            <p:cNvCxnSpPr/>
            <p:nvPr/>
          </p:nvCxnSpPr>
          <p:spPr>
            <a:xfrm flipH="1">
              <a:off x="1439676" y="3185362"/>
              <a:ext cx="4770934" cy="19666"/>
            </a:xfrm>
            <a:prstGeom prst="straightConnector1">
              <a:avLst/>
            </a:prstGeom>
            <a:ln w="25400">
              <a:solidFill>
                <a:srgbClr val="FF9900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Box 36"/>
            <p:cNvSpPr txBox="1"/>
            <p:nvPr/>
          </p:nvSpPr>
          <p:spPr>
            <a:xfrm>
              <a:off x="3106136" y="2739436"/>
              <a:ext cx="317564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200" b="1" i="1" dirty="0" smtClean="0">
                  <a:solidFill>
                    <a:srgbClr val="E68900"/>
                  </a:solidFill>
                  <a:latin typeface="Open Sans Condensed Light" charset="0"/>
                </a:rPr>
                <a:t>Присвоенный регистрационный номер, дата и время получения, подпись уполномоченного руководителя</a:t>
              </a:r>
              <a:endParaRPr lang="ru-RU" sz="1200" b="1" i="1" dirty="0">
                <a:solidFill>
                  <a:srgbClr val="E68900"/>
                </a:solidFill>
                <a:latin typeface="Open Sans Condensed Light" charset="0"/>
              </a:endParaRPr>
            </a:p>
          </p:txBody>
        </p:sp>
      </p:grpSp>
      <p:sp>
        <p:nvSpPr>
          <p:cNvPr id="40" name="Штриховая стрелка вправо 39"/>
          <p:cNvSpPr/>
          <p:nvPr/>
        </p:nvSpPr>
        <p:spPr>
          <a:xfrm rot="5400000">
            <a:off x="6985732" y="2713826"/>
            <a:ext cx="683021" cy="768056"/>
          </a:xfrm>
          <a:prstGeom prst="stripedRightArrow">
            <a:avLst>
              <a:gd name="adj1" fmla="val 66612"/>
              <a:gd name="adj2" fmla="val 36157"/>
            </a:avLst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2" name="Группа 41"/>
          <p:cNvGrpSpPr/>
          <p:nvPr/>
        </p:nvGrpSpPr>
        <p:grpSpPr>
          <a:xfrm>
            <a:off x="820438" y="4228533"/>
            <a:ext cx="733646" cy="750499"/>
            <a:chOff x="7298821" y="4634924"/>
            <a:chExt cx="733646" cy="750499"/>
          </a:xfrm>
        </p:grpSpPr>
        <p:sp>
          <p:nvSpPr>
            <p:cNvPr id="43" name="Овал 42"/>
            <p:cNvSpPr/>
            <p:nvPr/>
          </p:nvSpPr>
          <p:spPr>
            <a:xfrm>
              <a:off x="7298821" y="4634924"/>
              <a:ext cx="733646" cy="7504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44" name="Группа 43"/>
            <p:cNvGrpSpPr/>
            <p:nvPr/>
          </p:nvGrpSpPr>
          <p:grpSpPr>
            <a:xfrm>
              <a:off x="7442121" y="4720287"/>
              <a:ext cx="447046" cy="584769"/>
              <a:chOff x="6237134" y="5123499"/>
              <a:chExt cx="447046" cy="584769"/>
            </a:xfrm>
          </p:grpSpPr>
          <p:pic>
            <p:nvPicPr>
              <p:cNvPr id="45" name="Picture 5" descr="C:\Users\2876\Desktop\document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7134" y="5123499"/>
                <a:ext cx="381904" cy="478806"/>
              </a:xfrm>
              <a:prstGeom prst="rect">
                <a:avLst/>
              </a:prstGeom>
              <a:noFill/>
              <a:effectLst>
                <a:softEdge rad="127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6" name="Picture 4" descr="C:\Users\2876\Desktop\get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1966" y="5358653"/>
                <a:ext cx="352214" cy="349615"/>
              </a:xfrm>
              <a:prstGeom prst="rect">
                <a:avLst/>
              </a:prstGeom>
              <a:noFill/>
              <a:effectLst>
                <a:softEdge rad="3175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47" name="TextBox 46"/>
          <p:cNvSpPr txBox="1"/>
          <p:nvPr/>
        </p:nvSpPr>
        <p:spPr>
          <a:xfrm>
            <a:off x="1539239" y="4056921"/>
            <a:ext cx="2763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Condensed Light" charset="0"/>
              </a:rPr>
              <a:t>Бумажный </a:t>
            </a:r>
            <a:r>
              <a:rPr lang="ru-RU" sz="1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 Condensed Light" charset="0"/>
              </a:rPr>
              <a:t>носитель (2-ый экземпляр)</a:t>
            </a:r>
            <a:endParaRPr lang="ru-RU" sz="1400" b="1" i="1" dirty="0">
              <a:solidFill>
                <a:schemeClr val="tx1">
                  <a:lumMod val="65000"/>
                  <a:lumOff val="35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813334" y="5743671"/>
            <a:ext cx="733646" cy="750499"/>
            <a:chOff x="7298821" y="4634924"/>
            <a:chExt cx="733646" cy="750499"/>
          </a:xfrm>
        </p:grpSpPr>
        <p:sp>
          <p:nvSpPr>
            <p:cNvPr id="54" name="Овал 53"/>
            <p:cNvSpPr/>
            <p:nvPr/>
          </p:nvSpPr>
          <p:spPr>
            <a:xfrm>
              <a:off x="7298821" y="4634924"/>
              <a:ext cx="733646" cy="7504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55" name="Группа 54"/>
            <p:cNvGrpSpPr/>
            <p:nvPr/>
          </p:nvGrpSpPr>
          <p:grpSpPr>
            <a:xfrm>
              <a:off x="7442121" y="4720287"/>
              <a:ext cx="447046" cy="584769"/>
              <a:chOff x="6237134" y="5123499"/>
              <a:chExt cx="447046" cy="584769"/>
            </a:xfrm>
          </p:grpSpPr>
          <p:pic>
            <p:nvPicPr>
              <p:cNvPr id="56" name="Picture 5" descr="C:\Users\2876\Desktop\document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7134" y="5123499"/>
                <a:ext cx="381904" cy="478806"/>
              </a:xfrm>
              <a:prstGeom prst="rect">
                <a:avLst/>
              </a:prstGeom>
              <a:noFill/>
              <a:effectLst>
                <a:softEdge rad="127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7" name="Picture 4" descr="C:\Users\2876\Desktop\get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1966" y="5358653"/>
                <a:ext cx="352214" cy="349615"/>
              </a:xfrm>
              <a:prstGeom prst="rect">
                <a:avLst/>
              </a:prstGeom>
              <a:noFill/>
              <a:effectLst>
                <a:softEdge rad="3175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pic>
        <p:nvPicPr>
          <p:cNvPr id="65" name="Рисунок 6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753" y="4328367"/>
            <a:ext cx="531698" cy="525790"/>
          </a:xfrm>
          <a:prstGeom prst="rect">
            <a:avLst/>
          </a:prstGeom>
        </p:spPr>
      </p:pic>
      <p:grpSp>
        <p:nvGrpSpPr>
          <p:cNvPr id="66" name="Группа 65"/>
          <p:cNvGrpSpPr/>
          <p:nvPr/>
        </p:nvGrpSpPr>
        <p:grpSpPr>
          <a:xfrm>
            <a:off x="1488508" y="4377859"/>
            <a:ext cx="5102070" cy="428749"/>
            <a:chOff x="1409504" y="2776279"/>
            <a:chExt cx="5102070" cy="428749"/>
          </a:xfrm>
        </p:grpSpPr>
        <p:cxnSp>
          <p:nvCxnSpPr>
            <p:cNvPr id="67" name="Прямая со стрелкой 66"/>
            <p:cNvCxnSpPr/>
            <p:nvPr/>
          </p:nvCxnSpPr>
          <p:spPr>
            <a:xfrm flipV="1">
              <a:off x="1409504" y="2776279"/>
              <a:ext cx="4801106" cy="12766"/>
            </a:xfrm>
            <a:prstGeom prst="straightConnector1">
              <a:avLst/>
            </a:prstGeom>
            <a:ln w="25400">
              <a:solidFill>
                <a:schemeClr val="bg2">
                  <a:lumMod val="50000"/>
                </a:schemeClr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Дуга 67"/>
            <p:cNvSpPr/>
            <p:nvPr/>
          </p:nvSpPr>
          <p:spPr>
            <a:xfrm>
              <a:off x="6051978" y="2776280"/>
              <a:ext cx="459596" cy="409082"/>
            </a:xfrm>
            <a:prstGeom prst="arc">
              <a:avLst>
                <a:gd name="adj1" fmla="val 16033553"/>
                <a:gd name="adj2" fmla="val 6708054"/>
              </a:avLst>
            </a:prstGeom>
            <a:ln w="25400">
              <a:solidFill>
                <a:srgbClr val="151FEB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9" name="Прямая со стрелкой 68"/>
            <p:cNvCxnSpPr/>
            <p:nvPr/>
          </p:nvCxnSpPr>
          <p:spPr>
            <a:xfrm flipH="1">
              <a:off x="1439676" y="3185362"/>
              <a:ext cx="4770934" cy="19666"/>
            </a:xfrm>
            <a:prstGeom prst="straightConnector1">
              <a:avLst/>
            </a:prstGeom>
            <a:ln w="25400">
              <a:solidFill>
                <a:srgbClr val="151FEB"/>
              </a:solidFill>
              <a:prstDash val="dash"/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Скругленный прямоугольник 69"/>
          <p:cNvSpPr/>
          <p:nvPr/>
        </p:nvSpPr>
        <p:spPr>
          <a:xfrm>
            <a:off x="9003366" y="5111789"/>
            <a:ext cx="3076759" cy="1679046"/>
          </a:xfrm>
          <a:prstGeom prst="roundRect">
            <a:avLst>
              <a:gd name="adj" fmla="val 6608"/>
            </a:avLst>
          </a:prstGeom>
          <a:solidFill>
            <a:schemeClr val="accent6">
              <a:lumMod val="40000"/>
              <a:lumOff val="60000"/>
            </a:schemeClr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1" name="Скругленный прямоугольник 70"/>
          <p:cNvSpPr/>
          <p:nvPr/>
        </p:nvSpPr>
        <p:spPr>
          <a:xfrm>
            <a:off x="8879433" y="4936615"/>
            <a:ext cx="902821" cy="35034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b="1" dirty="0" smtClean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Архив</a:t>
            </a:r>
            <a:endParaRPr lang="ru-RU" sz="1200" b="1" dirty="0">
              <a:solidFill>
                <a:schemeClr val="bg1"/>
              </a:solidFill>
              <a:latin typeface="Open Sans Condensed Light" charset="0"/>
              <a:cs typeface="Arial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9330844" y="5212200"/>
            <a:ext cx="258572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Open Sans Condensed Light" charset="0"/>
              </a:rPr>
              <a:t>О</a:t>
            </a:r>
            <a:r>
              <a:rPr lang="ru-RU" sz="1400" b="1" dirty="0" smtClean="0">
                <a:solidFill>
                  <a:schemeClr val="accent6">
                    <a:lumMod val="50000"/>
                  </a:schemeClr>
                </a:solidFill>
                <a:latin typeface="Open Sans Condensed Light" charset="0"/>
              </a:rPr>
              <a:t>тветственное </a:t>
            </a:r>
            <a:r>
              <a:rPr lang="ru-RU" sz="1400" b="1" dirty="0">
                <a:solidFill>
                  <a:schemeClr val="accent6">
                    <a:lumMod val="50000"/>
                  </a:schemeClr>
                </a:solidFill>
                <a:latin typeface="Open Sans Condensed Light" charset="0"/>
              </a:rPr>
              <a:t>хранение в соответствие с законодательством о государственной тайне и архивном деле</a:t>
            </a:r>
          </a:p>
        </p:txBody>
      </p:sp>
      <p:cxnSp>
        <p:nvCxnSpPr>
          <p:cNvPr id="77" name="Прямая со стрелкой 76"/>
          <p:cNvCxnSpPr/>
          <p:nvPr/>
        </p:nvCxnSpPr>
        <p:spPr>
          <a:xfrm flipH="1">
            <a:off x="2057408" y="5360395"/>
            <a:ext cx="4237543" cy="16898"/>
          </a:xfrm>
          <a:prstGeom prst="straightConnector1">
            <a:avLst/>
          </a:prstGeom>
          <a:ln w="25400">
            <a:solidFill>
              <a:srgbClr val="C00000"/>
            </a:solidFill>
            <a:prstDash val="das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1736574" y="4364698"/>
            <a:ext cx="4673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i="1" dirty="0" smtClean="0">
                <a:solidFill>
                  <a:srgbClr val="151FEB"/>
                </a:solidFill>
                <a:latin typeface="Open Sans Condensed Light" charset="0"/>
              </a:rPr>
              <a:t>С отметкой </a:t>
            </a:r>
            <a:r>
              <a:rPr lang="ru-RU" sz="1200" b="1" i="1" dirty="0">
                <a:solidFill>
                  <a:srgbClr val="151FEB"/>
                </a:solidFill>
                <a:latin typeface="Open Sans Condensed Light" charset="0"/>
              </a:rPr>
              <a:t>о </a:t>
            </a:r>
            <a:r>
              <a:rPr lang="ru-RU" sz="1200" b="1" i="1" dirty="0" smtClean="0">
                <a:solidFill>
                  <a:srgbClr val="151FEB"/>
                </a:solidFill>
                <a:latin typeface="Open Sans Condensed Light" charset="0"/>
              </a:rPr>
              <a:t>соответствии/несоответствии* </a:t>
            </a:r>
            <a:r>
              <a:rPr lang="ru-RU" sz="1200" b="1" i="1" dirty="0">
                <a:solidFill>
                  <a:srgbClr val="151FEB"/>
                </a:solidFill>
                <a:latin typeface="Open Sans Condensed Light" charset="0"/>
              </a:rPr>
              <a:t>закрытой контролируемой информации, содержащейся в закрытых объектах контроля и сведениях о закрытых объектах контроля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2137062" y="4804776"/>
            <a:ext cx="42593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i="1" dirty="0" smtClean="0">
                <a:solidFill>
                  <a:srgbClr val="C00000"/>
                </a:solidFill>
                <a:latin typeface="Open Sans Condensed Light" charset="0"/>
              </a:rPr>
              <a:t>*Протокол </a:t>
            </a:r>
            <a:r>
              <a:rPr lang="ru-RU" sz="1600" b="1" i="1" dirty="0">
                <a:solidFill>
                  <a:srgbClr val="C00000"/>
                </a:solidFill>
                <a:latin typeface="Open Sans Condensed Light" charset="0"/>
              </a:rPr>
              <a:t>о несоответствии контролируемой информации требованиям, </a:t>
            </a:r>
            <a:r>
              <a:rPr lang="ru-RU" sz="1600" b="1" i="1" dirty="0" smtClean="0">
                <a:solidFill>
                  <a:srgbClr val="C00000"/>
                </a:solidFill>
                <a:latin typeface="Open Sans Condensed Light" charset="0"/>
              </a:rPr>
              <a:t>установленным частью 5 ст.99 ФЗ</a:t>
            </a:r>
            <a:endParaRPr lang="ru-RU" sz="1600" b="1" i="1" dirty="0">
              <a:solidFill>
                <a:srgbClr val="C00000"/>
              </a:solidFill>
              <a:latin typeface="Open Sans Condensed Light" charset="0"/>
              <a:hlinkClick r:id="rId7"/>
            </a:endParaRPr>
          </a:p>
        </p:txBody>
      </p:sp>
      <p:pic>
        <p:nvPicPr>
          <p:cNvPr id="83" name="Picture 6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24" y="5001406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5" name="Прямая со стрелкой 84"/>
          <p:cNvCxnSpPr/>
          <p:nvPr/>
        </p:nvCxnSpPr>
        <p:spPr>
          <a:xfrm>
            <a:off x="1554084" y="6117237"/>
            <a:ext cx="5711948" cy="10842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7266032" y="6118921"/>
            <a:ext cx="3424348" cy="38023"/>
          </a:xfrm>
          <a:prstGeom prst="straightConnector1">
            <a:avLst/>
          </a:prstGeom>
          <a:ln w="25400">
            <a:solidFill>
              <a:schemeClr val="accent6">
                <a:lumMod val="75000"/>
              </a:schemeClr>
            </a:solidFill>
            <a:prstDash val="dash"/>
            <a:headEnd type="diamond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9076437" y="6184578"/>
            <a:ext cx="15472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b="1" i="1" dirty="0" smtClean="0">
                <a:solidFill>
                  <a:schemeClr val="accent6">
                    <a:lumMod val="50000"/>
                  </a:schemeClr>
                </a:solidFill>
                <a:latin typeface="Open Sans Condensed Light" charset="0"/>
              </a:rPr>
              <a:t>С отметкой о результате контроля</a:t>
            </a:r>
            <a:endParaRPr lang="ru-RU" sz="1400" b="1" i="1" dirty="0">
              <a:solidFill>
                <a:schemeClr val="accent6">
                  <a:lumMod val="50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91" name="Группа 90"/>
          <p:cNvGrpSpPr/>
          <p:nvPr/>
        </p:nvGrpSpPr>
        <p:grpSpPr>
          <a:xfrm>
            <a:off x="10639929" y="5950864"/>
            <a:ext cx="733646" cy="750499"/>
            <a:chOff x="7298821" y="4634924"/>
            <a:chExt cx="733646" cy="750499"/>
          </a:xfrm>
        </p:grpSpPr>
        <p:sp>
          <p:nvSpPr>
            <p:cNvPr id="92" name="Овал 91"/>
            <p:cNvSpPr/>
            <p:nvPr/>
          </p:nvSpPr>
          <p:spPr>
            <a:xfrm>
              <a:off x="7298821" y="4634924"/>
              <a:ext cx="733646" cy="75049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prstDash val="dash"/>
            </a:ln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93" name="Группа 92"/>
            <p:cNvGrpSpPr/>
            <p:nvPr/>
          </p:nvGrpSpPr>
          <p:grpSpPr>
            <a:xfrm>
              <a:off x="7442121" y="4720287"/>
              <a:ext cx="447046" cy="584769"/>
              <a:chOff x="6237134" y="5123499"/>
              <a:chExt cx="447046" cy="584769"/>
            </a:xfrm>
          </p:grpSpPr>
          <p:pic>
            <p:nvPicPr>
              <p:cNvPr id="94" name="Picture 5" descr="C:\Users\2876\Desktop\document.jpg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7134" y="5123499"/>
                <a:ext cx="381904" cy="478806"/>
              </a:xfrm>
              <a:prstGeom prst="rect">
                <a:avLst/>
              </a:prstGeom>
              <a:noFill/>
              <a:effectLst>
                <a:softEdge rad="1270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5" name="Picture 4" descr="C:\Users\2876\Desktop\get.jpg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331966" y="5358653"/>
                <a:ext cx="352214" cy="349615"/>
              </a:xfrm>
              <a:prstGeom prst="rect">
                <a:avLst/>
              </a:prstGeom>
              <a:noFill/>
              <a:effectLst>
                <a:softEdge rad="31750"/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96" name="TextBox 95"/>
          <p:cNvSpPr txBox="1"/>
          <p:nvPr/>
        </p:nvSpPr>
        <p:spPr>
          <a:xfrm>
            <a:off x="1646572" y="5798341"/>
            <a:ext cx="2763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Condensed Light" charset="0"/>
              </a:rPr>
              <a:t>Бумажный </a:t>
            </a:r>
            <a:r>
              <a:rPr lang="ru-RU" sz="14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Open Sans Condensed Light" charset="0"/>
              </a:rPr>
              <a:t>носитель (3-ый экземпляр)</a:t>
            </a:r>
            <a:endParaRPr lang="ru-RU" sz="1400" b="1" i="1" dirty="0">
              <a:solidFill>
                <a:schemeClr val="tx1">
                  <a:lumMod val="65000"/>
                  <a:lumOff val="35000"/>
                </a:schemeClr>
              </a:solidFill>
              <a:latin typeface="Open Sans Condensed Light" charset="0"/>
            </a:endParaRPr>
          </a:p>
        </p:txBody>
      </p:sp>
      <p:cxnSp>
        <p:nvCxnSpPr>
          <p:cNvPr id="100" name="Прямая соединительная линия 99"/>
          <p:cNvCxnSpPr/>
          <p:nvPr/>
        </p:nvCxnSpPr>
        <p:spPr>
          <a:xfrm>
            <a:off x="685808" y="2298748"/>
            <a:ext cx="0" cy="3858196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>
            <a:endCxn id="9" idx="2"/>
          </p:cNvCxnSpPr>
          <p:nvPr/>
        </p:nvCxnSpPr>
        <p:spPr>
          <a:xfrm>
            <a:off x="685808" y="2298748"/>
            <a:ext cx="149921" cy="2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682214" y="3224268"/>
            <a:ext cx="149921" cy="2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>
            <a:off x="700516" y="4591738"/>
            <a:ext cx="149921" cy="2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Прямая соединительная линия 104"/>
          <p:cNvCxnSpPr/>
          <p:nvPr/>
        </p:nvCxnSpPr>
        <p:spPr>
          <a:xfrm>
            <a:off x="663413" y="6129763"/>
            <a:ext cx="149921" cy="2"/>
          </a:xfrm>
          <a:prstGeom prst="line">
            <a:avLst/>
          </a:prstGeom>
          <a:ln w="317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 rot="16200000">
            <a:off x="-1988491" y="4012356"/>
            <a:ext cx="507023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i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обеспечивает идентичность сведений, представленных на указанных носителях</a:t>
            </a:r>
          </a:p>
        </p:txBody>
      </p:sp>
      <p:grpSp>
        <p:nvGrpSpPr>
          <p:cNvPr id="115" name="Группа 114"/>
          <p:cNvGrpSpPr/>
          <p:nvPr/>
        </p:nvGrpSpPr>
        <p:grpSpPr>
          <a:xfrm>
            <a:off x="9003366" y="1216977"/>
            <a:ext cx="2895600" cy="2030422"/>
            <a:chOff x="5610225" y="2532053"/>
            <a:chExt cx="2895600" cy="2030422"/>
          </a:xfrm>
        </p:grpSpPr>
        <p:grpSp>
          <p:nvGrpSpPr>
            <p:cNvPr id="116" name="Группа 115"/>
            <p:cNvGrpSpPr/>
            <p:nvPr/>
          </p:nvGrpSpPr>
          <p:grpSpPr>
            <a:xfrm>
              <a:off x="5690801" y="2905683"/>
              <a:ext cx="2724151" cy="1557317"/>
              <a:chOff x="9260092" y="1686483"/>
              <a:chExt cx="2724151" cy="1557317"/>
            </a:xfrm>
          </p:grpSpPr>
          <p:sp>
            <p:nvSpPr>
              <p:cNvPr id="120" name="Скругленный прямоугольник 119"/>
              <p:cNvSpPr/>
              <p:nvPr/>
            </p:nvSpPr>
            <p:spPr>
              <a:xfrm>
                <a:off x="9260092" y="1686483"/>
                <a:ext cx="2724151" cy="341716"/>
              </a:xfrm>
              <a:prstGeom prst="roundRect">
                <a:avLst>
                  <a:gd name="adj" fmla="val 9872"/>
                </a:avLst>
              </a:prstGeom>
              <a:solidFill>
                <a:schemeClr val="accent4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21" name="Стрелка вниз 120"/>
              <p:cNvSpPr>
                <a:spLocks noChangeAspect="1"/>
              </p:cNvSpPr>
              <p:nvPr/>
            </p:nvSpPr>
            <p:spPr>
              <a:xfrm>
                <a:off x="9473828" y="1940587"/>
                <a:ext cx="355373" cy="289491"/>
              </a:xfrm>
              <a:prstGeom prst="downArrow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2" name="Стрелка вниз 121"/>
              <p:cNvSpPr>
                <a:spLocks noChangeAspect="1"/>
              </p:cNvSpPr>
              <p:nvPr/>
            </p:nvSpPr>
            <p:spPr>
              <a:xfrm>
                <a:off x="10444482" y="1958509"/>
                <a:ext cx="355373" cy="289491"/>
              </a:xfrm>
              <a:prstGeom prst="downArrow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3" name="Стрелка вниз 122"/>
              <p:cNvSpPr>
                <a:spLocks noChangeAspect="1"/>
              </p:cNvSpPr>
              <p:nvPr/>
            </p:nvSpPr>
            <p:spPr>
              <a:xfrm>
                <a:off x="11435978" y="1973234"/>
                <a:ext cx="355373" cy="289491"/>
              </a:xfrm>
              <a:prstGeom prst="downArrow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124" name="Группа 123"/>
              <p:cNvGrpSpPr/>
              <p:nvPr/>
            </p:nvGrpSpPr>
            <p:grpSpPr>
              <a:xfrm>
                <a:off x="9260093" y="2262725"/>
                <a:ext cx="2724150" cy="981075"/>
                <a:chOff x="9172575" y="3162300"/>
                <a:chExt cx="2724150" cy="981075"/>
              </a:xfrm>
            </p:grpSpPr>
            <p:pic>
              <p:nvPicPr>
                <p:cNvPr id="126" name="Picture 2"/>
                <p:cNvPicPr>
                  <a:picLocks noChangeAspect="1" noChangeArrowheads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263467" y="3201703"/>
                  <a:ext cx="2562164" cy="90226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27" name="Скругленный прямоугольник 126"/>
                <p:cNvSpPr/>
                <p:nvPr/>
              </p:nvSpPr>
              <p:spPr>
                <a:xfrm>
                  <a:off x="9172575" y="3162300"/>
                  <a:ext cx="2724150" cy="981075"/>
                </a:xfrm>
                <a:prstGeom prst="roundRect">
                  <a:avLst/>
                </a:prstGeom>
                <a:noFill/>
                <a:ln w="19050">
                  <a:solidFill>
                    <a:schemeClr val="accent1">
                      <a:shade val="50000"/>
                    </a:schemeClr>
                  </a:solidFill>
                </a:ln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125" name="TextBox 124"/>
              <p:cNvSpPr txBox="1"/>
              <p:nvPr/>
            </p:nvSpPr>
            <p:spPr>
              <a:xfrm>
                <a:off x="9689876" y="1718841"/>
                <a:ext cx="1923788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1200" b="1" dirty="0">
                    <a:solidFill>
                      <a:srgbClr val="2E75B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Open Sans Condensed Light" charset="0"/>
                  </a:rPr>
                  <a:t>Предоставляется через СУФД</a:t>
                </a:r>
              </a:p>
            </p:txBody>
          </p:sp>
        </p:grpSp>
        <p:sp>
          <p:nvSpPr>
            <p:cNvPr id="117" name="Скругленный прямоугольник 116"/>
            <p:cNvSpPr/>
            <p:nvPr/>
          </p:nvSpPr>
          <p:spPr>
            <a:xfrm>
              <a:off x="5610225" y="2532053"/>
              <a:ext cx="2895600" cy="2030422"/>
            </a:xfrm>
            <a:prstGeom prst="roundRect">
              <a:avLst>
                <a:gd name="adj" fmla="val 6608"/>
              </a:avLst>
            </a:prstGeom>
            <a:noFill/>
            <a:ln w="22225">
              <a:gradFill>
                <a:gsLst>
                  <a:gs pos="0">
                    <a:srgbClr val="E68900"/>
                  </a:gs>
                  <a:gs pos="50000">
                    <a:srgbClr val="FF9900"/>
                  </a:gs>
                  <a:gs pos="100000">
                    <a:schemeClr val="accent4">
                      <a:lumMod val="40000"/>
                      <a:lumOff val="60000"/>
                    </a:schemeClr>
                  </a:gs>
                </a:gsLst>
                <a:lin ang="5400000" scaled="0"/>
              </a:gradFill>
              <a:prstDash val="dash"/>
            </a:ln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18" name="Picture 2" descr="alert, exclamation icon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58027" y="2556213"/>
              <a:ext cx="293019" cy="2930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9" name="TextBox 118"/>
            <p:cNvSpPr txBox="1"/>
            <p:nvPr/>
          </p:nvSpPr>
          <p:spPr>
            <a:xfrm>
              <a:off x="5971212" y="2532053"/>
              <a:ext cx="1326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b="1" dirty="0">
                  <a:solidFill>
                    <a:schemeClr val="accent4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При наличии</a:t>
              </a:r>
            </a:p>
          </p:txBody>
        </p:sp>
      </p:grpSp>
      <p:pic>
        <p:nvPicPr>
          <p:cNvPr id="129" name="Рисунок 1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9035" y="4792702"/>
            <a:ext cx="478631" cy="638175"/>
          </a:xfrm>
          <a:prstGeom prst="rect">
            <a:avLst/>
          </a:prstGeom>
        </p:spPr>
      </p:pic>
      <p:sp>
        <p:nvSpPr>
          <p:cNvPr id="76" name="Дуга 75"/>
          <p:cNvSpPr/>
          <p:nvPr/>
        </p:nvSpPr>
        <p:spPr>
          <a:xfrm>
            <a:off x="6166627" y="4792702"/>
            <a:ext cx="459596" cy="567693"/>
          </a:xfrm>
          <a:prstGeom prst="arc">
            <a:avLst>
              <a:gd name="adj1" fmla="val 16033553"/>
              <a:gd name="adj2" fmla="val 6117575"/>
            </a:avLst>
          </a:prstGeom>
          <a:ln w="25400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0" name="Рисунок 12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5503" y="3496084"/>
            <a:ext cx="1561944" cy="817811"/>
          </a:xfrm>
          <a:prstGeom prst="rect">
            <a:avLst/>
          </a:prstGeom>
        </p:spPr>
      </p:pic>
      <p:pic>
        <p:nvPicPr>
          <p:cNvPr id="131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2254" y="3334968"/>
            <a:ext cx="782539" cy="8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7" name="TextBox 136"/>
          <p:cNvSpPr txBox="1"/>
          <p:nvPr/>
        </p:nvSpPr>
        <p:spPr>
          <a:xfrm>
            <a:off x="8648523" y="4245742"/>
            <a:ext cx="2267461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1200" b="1" dirty="0" smtClean="0">
                <a:solidFill>
                  <a:srgbClr val="FF474B"/>
                </a:solidFill>
                <a:latin typeface="Arial Black" panose="020B0A04020102020204" pitchFamily="34" charset="0"/>
              </a:rPr>
              <a:t>Визуальный контроль</a:t>
            </a:r>
            <a:endParaRPr lang="ru-RU" sz="1200" b="1" dirty="0">
              <a:solidFill>
                <a:srgbClr val="FF474B"/>
              </a:solidFill>
              <a:latin typeface="Arial Black" panose="020B0A04020102020204" pitchFamily="34" charset="0"/>
            </a:endParaRPr>
          </a:p>
        </p:txBody>
      </p:sp>
      <p:sp>
        <p:nvSpPr>
          <p:cNvPr id="4096" name="Стрелка углом вверх 4095"/>
          <p:cNvSpPr/>
          <p:nvPr/>
        </p:nvSpPr>
        <p:spPr>
          <a:xfrm rot="16200000" flipH="1">
            <a:off x="8897807" y="2691586"/>
            <a:ext cx="1520562" cy="2632190"/>
          </a:xfrm>
          <a:prstGeom prst="bentUpArrow">
            <a:avLst>
              <a:gd name="adj1" fmla="val 19709"/>
              <a:gd name="adj2" fmla="val 25000"/>
              <a:gd name="adj3" fmla="val 22299"/>
            </a:avLst>
          </a:prstGeom>
          <a:noFill/>
          <a:ln w="22225">
            <a:gradFill>
              <a:gsLst>
                <a:gs pos="0">
                  <a:srgbClr val="E68900"/>
                </a:gs>
                <a:gs pos="50000">
                  <a:srgbClr val="FF9900"/>
                </a:gs>
                <a:gs pos="100000">
                  <a:schemeClr val="accent4">
                    <a:lumMod val="40000"/>
                    <a:lumOff val="60000"/>
                  </a:schemeClr>
                </a:gs>
              </a:gsLst>
              <a:lin ang="5400000" scaled="0"/>
            </a:gradFill>
            <a:prstDash val="dash"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35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Скругленный прямоугольник 106"/>
          <p:cNvSpPr/>
          <p:nvPr/>
        </p:nvSpPr>
        <p:spPr>
          <a:xfrm>
            <a:off x="1076866" y="3468221"/>
            <a:ext cx="1250194" cy="3107694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2395181" y="3468220"/>
            <a:ext cx="8365261" cy="3114641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10913778" y="1697418"/>
            <a:ext cx="1168155" cy="4721886"/>
          </a:xfrm>
          <a:prstGeom prst="roundRect">
            <a:avLst>
              <a:gd name="adj" fmla="val 9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1076866" y="1697418"/>
            <a:ext cx="9669811" cy="1692387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839575" y="6492875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/>
              <a:t>5</a:t>
            </a:fld>
            <a:endParaRPr lang="ru-RU" alt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10909527" y="3468220"/>
            <a:ext cx="123469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900" b="1" dirty="0" smtClean="0">
                <a:solidFill>
                  <a:schemeClr val="accent6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Размещение объекта контроля и уведомления о контроле в открытой части ЕИС</a:t>
            </a:r>
            <a:endParaRPr lang="ru-RU" altLang="ru-RU" sz="900" b="1" dirty="0">
              <a:solidFill>
                <a:schemeClr val="accent6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596890" y="6069477"/>
            <a:ext cx="3877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Личный кабинет заказчика в ПУЗ ГИИС «Электронный бюджет» </a:t>
            </a:r>
          </a:p>
        </p:txBody>
      </p:sp>
      <p:sp>
        <p:nvSpPr>
          <p:cNvPr id="110" name="Овал 109"/>
          <p:cNvSpPr/>
          <p:nvPr/>
        </p:nvSpPr>
        <p:spPr>
          <a:xfrm>
            <a:off x="2568181" y="2677086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1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2680064" y="2703276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Прямоугольник 111"/>
          <p:cNvSpPr/>
          <p:nvPr/>
        </p:nvSpPr>
        <p:spPr>
          <a:xfrm>
            <a:off x="3000937" y="2784623"/>
            <a:ext cx="1288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плана-графика закупок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плану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закупок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4473982" y="2792402"/>
            <a:ext cx="1704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извещения, документации о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закупке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Плану-графику закупок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351988" y="2656010"/>
            <a:ext cx="16878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протокола определения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поставщика на соответствие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документации о закупке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7995185" y="2654403"/>
            <a:ext cx="157486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условий проекта контракта на соответствие протоколу определения поставщика</a:t>
            </a:r>
          </a:p>
        </p:txBody>
      </p:sp>
      <p:sp>
        <p:nvSpPr>
          <p:cNvPr id="121" name="Овал 120"/>
          <p:cNvSpPr/>
          <p:nvPr/>
        </p:nvSpPr>
        <p:spPr>
          <a:xfrm>
            <a:off x="4032401" y="2664190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4134844" y="2690380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Овал 132"/>
          <p:cNvSpPr/>
          <p:nvPr/>
        </p:nvSpPr>
        <p:spPr>
          <a:xfrm>
            <a:off x="5920884" y="2711674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5982137" y="273786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Овал 136"/>
          <p:cNvSpPr/>
          <p:nvPr/>
        </p:nvSpPr>
        <p:spPr>
          <a:xfrm>
            <a:off x="7574366" y="271340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9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7676809" y="2739599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" name="Прямоугольник 139"/>
          <p:cNvSpPr/>
          <p:nvPr/>
        </p:nvSpPr>
        <p:spPr>
          <a:xfrm>
            <a:off x="6920129" y="4389108"/>
            <a:ext cx="10431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протоколе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601359" y="4332401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Документация/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документации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4461362" y="4513617"/>
            <a:ext cx="9321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3456922" y="4434662"/>
            <a:ext cx="1045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План-график закупок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2271427" y="4401744"/>
            <a:ext cx="9179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 закупок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7752318" y="4357718"/>
            <a:ext cx="171318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Проект контракта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 ЭТП 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(после вступления в силу ст.70 44-ФЗ) 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382412" y="3681864"/>
            <a:ext cx="739804" cy="739805"/>
            <a:chOff x="1140764" y="3681864"/>
            <a:chExt cx="739804" cy="739805"/>
          </a:xfrm>
        </p:grpSpPr>
        <p:pic>
          <p:nvPicPr>
            <p:cNvPr id="165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764" y="3681864"/>
              <a:ext cx="739804" cy="739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6" name="Picture 14" descr="buy, cart, ecommerce, shopping ico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2048" y="3961908"/>
              <a:ext cx="336635" cy="336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7" name="Группа 166"/>
          <p:cNvGrpSpPr/>
          <p:nvPr/>
        </p:nvGrpSpPr>
        <p:grpSpPr>
          <a:xfrm>
            <a:off x="3471326" y="3747204"/>
            <a:ext cx="779760" cy="683223"/>
            <a:chOff x="4628209" y="2047877"/>
            <a:chExt cx="1219197" cy="1219201"/>
          </a:xfrm>
        </p:grpSpPr>
        <p:pic>
          <p:nvPicPr>
            <p:cNvPr id="168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209" y="2047877"/>
              <a:ext cx="1219197" cy="121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22" descr="document, grid, page, shape, view icon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8575" y="2480627"/>
              <a:ext cx="609600" cy="609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1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901" y="3827171"/>
            <a:ext cx="628793" cy="62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6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895" y="3730838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569827" y="3765224"/>
            <a:ext cx="746155" cy="707959"/>
            <a:chOff x="4011933" y="3765224"/>
            <a:chExt cx="746155" cy="707959"/>
          </a:xfrm>
        </p:grpSpPr>
        <p:sp>
          <p:nvSpPr>
            <p:cNvPr id="173" name="Овал 172"/>
            <p:cNvSpPr/>
            <p:nvPr/>
          </p:nvSpPr>
          <p:spPr>
            <a:xfrm>
              <a:off x="4011933" y="3765224"/>
              <a:ext cx="746155" cy="70795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4" name="Picture 3" descr="C:\Users\2876\Desktop\icon-paper-outline-drawing-silhouette-recreation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2780" y="3914391"/>
              <a:ext cx="478864" cy="41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0" name="Прямоугольник 179"/>
          <p:cNvSpPr/>
          <p:nvPr/>
        </p:nvSpPr>
        <p:spPr>
          <a:xfrm>
            <a:off x="9862878" y="2517930"/>
            <a:ext cx="13013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 сведений о контракте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условиям контракта</a:t>
            </a:r>
          </a:p>
        </p:txBody>
      </p:sp>
      <p:sp>
        <p:nvSpPr>
          <p:cNvPr id="181" name="Овал 180"/>
          <p:cNvSpPr/>
          <p:nvPr/>
        </p:nvSpPr>
        <p:spPr>
          <a:xfrm>
            <a:off x="9392566" y="271452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3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9465499" y="2740719"/>
            <a:ext cx="410265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5" name="Прямоугольник 184"/>
          <p:cNvSpPr/>
          <p:nvPr/>
        </p:nvSpPr>
        <p:spPr>
          <a:xfrm>
            <a:off x="9256957" y="4611074"/>
            <a:ext cx="1415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контракте для включения в реестр контрактов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0998448" y="1696435"/>
            <a:ext cx="1592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ЕИС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89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319" y="2491040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6" name="Соединительная линия уступом 195"/>
          <p:cNvCxnSpPr/>
          <p:nvPr/>
        </p:nvCxnSpPr>
        <p:spPr>
          <a:xfrm>
            <a:off x="5612187" y="5167244"/>
            <a:ext cx="4723178" cy="143478"/>
          </a:xfrm>
          <a:prstGeom prst="bentConnector4">
            <a:avLst>
              <a:gd name="adj1" fmla="val 69716"/>
              <a:gd name="adj2" fmla="val 196171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7" name="Соединительная линия уступом 196"/>
          <p:cNvCxnSpPr/>
          <p:nvPr/>
        </p:nvCxnSpPr>
        <p:spPr>
          <a:xfrm flipV="1">
            <a:off x="4759344" y="4826534"/>
            <a:ext cx="3549595" cy="344583"/>
          </a:xfrm>
          <a:prstGeom prst="bentConnector3">
            <a:avLst>
              <a:gd name="adj1" fmla="val 10003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8" name="Соединительная линия уступом 197"/>
          <p:cNvCxnSpPr/>
          <p:nvPr/>
        </p:nvCxnSpPr>
        <p:spPr>
          <a:xfrm flipV="1">
            <a:off x="4900659" y="4813312"/>
            <a:ext cx="2205628" cy="357806"/>
          </a:xfrm>
          <a:prstGeom prst="bentConnector3">
            <a:avLst>
              <a:gd name="adj1" fmla="val 100227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9" name="Соединительная линия уступом 198"/>
          <p:cNvCxnSpPr/>
          <p:nvPr/>
        </p:nvCxnSpPr>
        <p:spPr>
          <a:xfrm flipV="1">
            <a:off x="4794858" y="4808223"/>
            <a:ext cx="1197311" cy="362896"/>
          </a:xfrm>
          <a:prstGeom prst="bentConnector3">
            <a:avLst>
              <a:gd name="adj1" fmla="val 100669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0" name="Соединительная линия уступом 199"/>
          <p:cNvCxnSpPr/>
          <p:nvPr/>
        </p:nvCxnSpPr>
        <p:spPr>
          <a:xfrm rot="10800000">
            <a:off x="2681460" y="4808223"/>
            <a:ext cx="2418235" cy="362896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1" name="Соединительная линия уступом 200"/>
          <p:cNvCxnSpPr/>
          <p:nvPr/>
        </p:nvCxnSpPr>
        <p:spPr>
          <a:xfrm rot="16200000" flipV="1">
            <a:off x="4763756" y="4954053"/>
            <a:ext cx="367256" cy="21927"/>
          </a:xfrm>
          <a:prstGeom prst="bentConnector3">
            <a:avLst>
              <a:gd name="adj1" fmla="val -586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2" name="Соединительная линия уступом 201"/>
          <p:cNvCxnSpPr/>
          <p:nvPr/>
        </p:nvCxnSpPr>
        <p:spPr>
          <a:xfrm rot="10800000">
            <a:off x="3769408" y="4787469"/>
            <a:ext cx="1639027" cy="385107"/>
          </a:xfrm>
          <a:prstGeom prst="bentConnector3">
            <a:avLst>
              <a:gd name="adj1" fmla="val 9959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8" name="Соединительная линия уступом 207"/>
          <p:cNvCxnSpPr>
            <a:endCxn id="110" idx="4"/>
          </p:cNvCxnSpPr>
          <p:nvPr/>
        </p:nvCxnSpPr>
        <p:spPr>
          <a:xfrm rot="10800000">
            <a:off x="2821764" y="3203485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Соединительная линия уступом 208"/>
          <p:cNvCxnSpPr>
            <a:endCxn id="168" idx="0"/>
          </p:cNvCxnSpPr>
          <p:nvPr/>
        </p:nvCxnSpPr>
        <p:spPr>
          <a:xfrm rot="10800000" flipV="1">
            <a:off x="3861206" y="3556352"/>
            <a:ext cx="215320" cy="190852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Соединительная линия уступом 211"/>
          <p:cNvCxnSpPr>
            <a:endCxn id="121" idx="4"/>
          </p:cNvCxnSpPr>
          <p:nvPr/>
        </p:nvCxnSpPr>
        <p:spPr>
          <a:xfrm rot="10800000">
            <a:off x="4285984" y="3190588"/>
            <a:ext cx="779356" cy="35563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Соединительная линия уступом 212"/>
          <p:cNvCxnSpPr/>
          <p:nvPr/>
        </p:nvCxnSpPr>
        <p:spPr>
          <a:xfrm>
            <a:off x="4284624" y="3539876"/>
            <a:ext cx="699471" cy="22534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Соединительная линия уступом 213"/>
          <p:cNvCxnSpPr>
            <a:endCxn id="165" idx="0"/>
          </p:cNvCxnSpPr>
          <p:nvPr/>
        </p:nvCxnSpPr>
        <p:spPr>
          <a:xfrm rot="10800000" flipV="1">
            <a:off x="2752315" y="3539876"/>
            <a:ext cx="183429" cy="14198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Соединительная линия уступом 214"/>
          <p:cNvCxnSpPr>
            <a:endCxn id="133" idx="4"/>
          </p:cNvCxnSpPr>
          <p:nvPr/>
        </p:nvCxnSpPr>
        <p:spPr>
          <a:xfrm rot="16200000" flipV="1">
            <a:off x="6022413" y="3390126"/>
            <a:ext cx="316470" cy="1236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Соединительная линия уступом 215"/>
          <p:cNvCxnSpPr/>
          <p:nvPr/>
        </p:nvCxnSpPr>
        <p:spPr>
          <a:xfrm>
            <a:off x="5842211" y="3538199"/>
            <a:ext cx="1398065" cy="185835"/>
          </a:xfrm>
          <a:prstGeom prst="bentConnector3">
            <a:avLst>
              <a:gd name="adj1" fmla="val 100416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Соединительная линия уступом 217"/>
          <p:cNvCxnSpPr/>
          <p:nvPr/>
        </p:nvCxnSpPr>
        <p:spPr>
          <a:xfrm flipV="1">
            <a:off x="7359271" y="3248045"/>
            <a:ext cx="493392" cy="323207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Соединительная линия уступом 218"/>
          <p:cNvCxnSpPr/>
          <p:nvPr/>
        </p:nvCxnSpPr>
        <p:spPr>
          <a:xfrm>
            <a:off x="7767957" y="3563014"/>
            <a:ext cx="878740" cy="211497"/>
          </a:xfrm>
          <a:prstGeom prst="bentConnector3">
            <a:avLst>
              <a:gd name="adj1" fmla="val 9986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Соединительная линия уступом 219"/>
          <p:cNvCxnSpPr/>
          <p:nvPr/>
        </p:nvCxnSpPr>
        <p:spPr>
          <a:xfrm rot="5400000">
            <a:off x="7269089" y="3635373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Соединительная линия уступом 221"/>
          <p:cNvCxnSpPr/>
          <p:nvPr/>
        </p:nvCxnSpPr>
        <p:spPr>
          <a:xfrm rot="16200000" flipH="1">
            <a:off x="9538032" y="3697567"/>
            <a:ext cx="290242" cy="4188"/>
          </a:xfrm>
          <a:prstGeom prst="bentConnector3">
            <a:avLst>
              <a:gd name="adj1" fmla="val 9582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Соединительная линия уступом 222"/>
          <p:cNvCxnSpPr/>
          <p:nvPr/>
        </p:nvCxnSpPr>
        <p:spPr>
          <a:xfrm rot="5400000" flipH="1" flipV="1">
            <a:off x="9333593" y="3268905"/>
            <a:ext cx="318686" cy="249164"/>
          </a:xfrm>
          <a:prstGeom prst="bentConnector3">
            <a:avLst>
              <a:gd name="adj1" fmla="val -3799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Соединительная линия уступом 223"/>
          <p:cNvCxnSpPr/>
          <p:nvPr/>
        </p:nvCxnSpPr>
        <p:spPr>
          <a:xfrm>
            <a:off x="4744513" y="3544893"/>
            <a:ext cx="1266403" cy="28227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Соединительная линия уступом 224"/>
          <p:cNvCxnSpPr/>
          <p:nvPr/>
        </p:nvCxnSpPr>
        <p:spPr>
          <a:xfrm rot="16200000" flipH="1">
            <a:off x="9173764" y="4042599"/>
            <a:ext cx="1799198" cy="900771"/>
          </a:xfrm>
          <a:prstGeom prst="bentConnector3">
            <a:avLst>
              <a:gd name="adj1" fmla="val -131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Прямоугольник 225"/>
          <p:cNvSpPr/>
          <p:nvPr/>
        </p:nvSpPr>
        <p:spPr>
          <a:xfrm>
            <a:off x="9675184" y="6077436"/>
            <a:ext cx="14153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Скан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27" name="Соединительная линия уступом 226"/>
          <p:cNvCxnSpPr/>
          <p:nvPr/>
        </p:nvCxnSpPr>
        <p:spPr>
          <a:xfrm rot="5400000">
            <a:off x="8179929" y="4383812"/>
            <a:ext cx="2000983" cy="375866"/>
          </a:xfrm>
          <a:prstGeom prst="bentConnector3">
            <a:avLst>
              <a:gd name="adj1" fmla="val 57617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Прямоугольник 227"/>
          <p:cNvSpPr/>
          <p:nvPr/>
        </p:nvSpPr>
        <p:spPr>
          <a:xfrm>
            <a:off x="8059191" y="5967934"/>
            <a:ext cx="1472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Копия контракта в электронном виде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pic>
        <p:nvPicPr>
          <p:cNvPr id="229" name="Picture 2" descr="C:\Users\2876\Desktop\documents-symbol_318-5215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625" y="5408504"/>
            <a:ext cx="592748" cy="59274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5" descr="C:\Users\2876\Desktop\document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669" y="5445757"/>
            <a:ext cx="381904" cy="47880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4" descr="C:\Users\2876\Desktop\get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501" y="5680911"/>
            <a:ext cx="352214" cy="3496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" name="Прямоугольник 245"/>
          <p:cNvSpPr/>
          <p:nvPr/>
        </p:nvSpPr>
        <p:spPr>
          <a:xfrm>
            <a:off x="1271418" y="1799325"/>
            <a:ext cx="5416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Личный кабинет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Федерального казначейства </a:t>
            </a:r>
            <a:b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</a:b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в </a:t>
            </a:r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ПУЗ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ГИИС «Электронный бюджет»</a:t>
            </a:r>
            <a:endParaRPr lang="ru-RU" altLang="ru-RU" sz="1400" b="1" dirty="0">
              <a:solidFill>
                <a:schemeClr val="accent5">
                  <a:lumMod val="50000"/>
                </a:schemeClr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10657471" y="3265186"/>
            <a:ext cx="304800" cy="14962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1212666" y="4209030"/>
            <a:ext cx="978593" cy="4193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ПУР ЭБ/</a:t>
            </a:r>
          </a:p>
          <a:p>
            <a:pPr algn="ctr"/>
            <a:r>
              <a:rPr lang="ru-RU" sz="1200" dirty="0" smtClean="0"/>
              <a:t>АС ФК</a:t>
            </a:r>
            <a:endParaRPr lang="ru-RU" sz="1200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121013" y="1654006"/>
            <a:ext cx="865439" cy="4908435"/>
          </a:xfrm>
          <a:prstGeom prst="roundRect">
            <a:avLst>
              <a:gd name="adj" fmla="val 885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r>
              <a:rPr lang="ru-RU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Общероссийский официальный сайт в сети Интернет для размещения информации о государственных (муниципальных) </a:t>
            </a:r>
            <a:r>
              <a:rPr lang="ru-RU" sz="800" b="1" dirty="0" smtClean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учреждениях</a:t>
            </a:r>
          </a:p>
          <a:p>
            <a:r>
              <a:rPr lang="en-US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(www. bus.gov.ru)</a:t>
            </a:r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  <a:p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87" name="Двойная стрелка влево/вправо 86"/>
          <p:cNvSpPr/>
          <p:nvPr/>
        </p:nvSpPr>
        <p:spPr>
          <a:xfrm>
            <a:off x="956842" y="2347529"/>
            <a:ext cx="535911" cy="36700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537257" y="1746167"/>
            <a:ext cx="366818" cy="33624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1000" b="1" dirty="0" smtClean="0"/>
              <a:t>Сведения о расходах на закупку ТРУ </a:t>
            </a:r>
          </a:p>
          <a:p>
            <a:pPr algn="ctr"/>
            <a:r>
              <a:rPr lang="ru-RU" sz="1000" b="1" dirty="0" smtClean="0"/>
              <a:t>в плане </a:t>
            </a:r>
            <a:r>
              <a:rPr lang="ru-RU" sz="1000" b="1" dirty="0"/>
              <a:t>финансово-хозяйственной деятельности (ПФХД)</a:t>
            </a:r>
          </a:p>
        </p:txBody>
      </p:sp>
      <p:sp>
        <p:nvSpPr>
          <p:cNvPr id="81" name="Овал 80"/>
          <p:cNvSpPr/>
          <p:nvPr/>
        </p:nvSpPr>
        <p:spPr>
          <a:xfrm>
            <a:off x="1151354" y="2688067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2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1218623" y="276493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42261" y="4783392"/>
            <a:ext cx="550083" cy="532901"/>
          </a:xfrm>
          <a:prstGeom prst="rect">
            <a:avLst/>
          </a:prstGeom>
          <a:noFill/>
        </p:spPr>
      </p:pic>
      <p:cxnSp>
        <p:nvCxnSpPr>
          <p:cNvPr id="90" name="Соединительная линия уступом 89"/>
          <p:cNvCxnSpPr/>
          <p:nvPr/>
        </p:nvCxnSpPr>
        <p:spPr>
          <a:xfrm rot="5400000">
            <a:off x="608033" y="3413219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1617303" y="2363622"/>
            <a:ext cx="12952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 закупок на  соответствие доведенному объему финансового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обеспечения (ЛБО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)</a:t>
            </a:r>
          </a:p>
        </p:txBody>
      </p:sp>
      <p:pic>
        <p:nvPicPr>
          <p:cNvPr id="94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1439" y="3811693"/>
            <a:ext cx="760691" cy="71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Группа 94"/>
          <p:cNvGrpSpPr/>
          <p:nvPr/>
        </p:nvGrpSpPr>
        <p:grpSpPr>
          <a:xfrm>
            <a:off x="8239174" y="3627346"/>
            <a:ext cx="874282" cy="818516"/>
            <a:chOff x="7901273" y="3732470"/>
            <a:chExt cx="874282" cy="818516"/>
          </a:xfrm>
        </p:grpSpPr>
        <p:pic>
          <p:nvPicPr>
            <p:cNvPr id="96" name="Picture 4" descr="document, documents, files, sheet icon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1273" y="3732470"/>
              <a:ext cx="818515" cy="818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8" name="Picture 6" descr="control, engineering, gear, options, setting, settings, tools icon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8156" y="4090307"/>
              <a:ext cx="417399" cy="41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03" name="Соединительная линия уступом 102"/>
          <p:cNvCxnSpPr/>
          <p:nvPr/>
        </p:nvCxnSpPr>
        <p:spPr>
          <a:xfrm rot="10800000">
            <a:off x="1380195" y="3206660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1136885" y="5420126"/>
            <a:ext cx="1128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Свободный остаток ЛБО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93" name="Двойная стрелка влево/вправо 92"/>
          <p:cNvSpPr/>
          <p:nvPr/>
        </p:nvSpPr>
        <p:spPr>
          <a:xfrm rot="5400000">
            <a:off x="1563604" y="3495445"/>
            <a:ext cx="535911" cy="367000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>
              <a:solidFill>
                <a:schemeClr val="lt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042459" y="-5409"/>
            <a:ext cx="8862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Схема осуществления контроля 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Федеральным казначейством (в отношении субъектов контроля федерального уровня)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883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Скругленный прямоугольник 106"/>
          <p:cNvSpPr/>
          <p:nvPr/>
        </p:nvSpPr>
        <p:spPr>
          <a:xfrm>
            <a:off x="1076866" y="3468221"/>
            <a:ext cx="1250194" cy="3107694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2395181" y="3468220"/>
            <a:ext cx="8365261" cy="3114641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10913778" y="1697418"/>
            <a:ext cx="1168155" cy="4721886"/>
          </a:xfrm>
          <a:prstGeom prst="roundRect">
            <a:avLst>
              <a:gd name="adj" fmla="val 9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1076866" y="1697418"/>
            <a:ext cx="9669811" cy="1692387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839575" y="6492875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/>
              <a:t>6</a:t>
            </a:fld>
            <a:endParaRPr lang="ru-RU" alt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10909527" y="3468220"/>
            <a:ext cx="123469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900" b="1" dirty="0" smtClean="0">
                <a:solidFill>
                  <a:schemeClr val="accent6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Размещение объекта контроля и уведомления о контроле в открытой части ЕИС</a:t>
            </a:r>
            <a:endParaRPr lang="ru-RU" altLang="ru-RU" sz="900" b="1" dirty="0">
              <a:solidFill>
                <a:schemeClr val="accent6"/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625565" y="6214155"/>
            <a:ext cx="3877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Личный кабинет заказчика в ЕИС </a:t>
            </a:r>
          </a:p>
        </p:txBody>
      </p:sp>
      <p:sp>
        <p:nvSpPr>
          <p:cNvPr id="110" name="Овал 109"/>
          <p:cNvSpPr/>
          <p:nvPr/>
        </p:nvSpPr>
        <p:spPr>
          <a:xfrm>
            <a:off x="2568181" y="2677086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1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2680064" y="2703276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Прямоугольник 111"/>
          <p:cNvSpPr/>
          <p:nvPr/>
        </p:nvSpPr>
        <p:spPr>
          <a:xfrm>
            <a:off x="3000937" y="2784623"/>
            <a:ext cx="1288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плана-графика закупок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плану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закупок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4473982" y="2792402"/>
            <a:ext cx="1704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извещения, документации о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закупке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Плану-графику закупок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351988" y="2656010"/>
            <a:ext cx="16878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протокола определения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поставщика на соответствие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документации о закупке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7995185" y="2654403"/>
            <a:ext cx="157486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условий проекта контракта на соответствие протоколу определения поставщика</a:t>
            </a:r>
          </a:p>
        </p:txBody>
      </p:sp>
      <p:sp>
        <p:nvSpPr>
          <p:cNvPr id="121" name="Овал 120"/>
          <p:cNvSpPr/>
          <p:nvPr/>
        </p:nvSpPr>
        <p:spPr>
          <a:xfrm>
            <a:off x="4032401" y="2664190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4134844" y="2690380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Овал 132"/>
          <p:cNvSpPr/>
          <p:nvPr/>
        </p:nvSpPr>
        <p:spPr>
          <a:xfrm>
            <a:off x="5920884" y="2711674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5982137" y="273786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Овал 136"/>
          <p:cNvSpPr/>
          <p:nvPr/>
        </p:nvSpPr>
        <p:spPr>
          <a:xfrm>
            <a:off x="7574366" y="271340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9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7676809" y="2739599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" name="Прямоугольник 139"/>
          <p:cNvSpPr/>
          <p:nvPr/>
        </p:nvSpPr>
        <p:spPr>
          <a:xfrm>
            <a:off x="6920129" y="4389108"/>
            <a:ext cx="10431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протоколе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601359" y="4332401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Документация/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документации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4461362" y="4513617"/>
            <a:ext cx="9321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3456922" y="4434662"/>
            <a:ext cx="1045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План-график закупок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2271427" y="4401744"/>
            <a:ext cx="9179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 закупок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7752318" y="4357718"/>
            <a:ext cx="17793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Проект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контракта с ЭТП 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(после вступления в силу ст.70 44-ФЗ) 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382412" y="3681864"/>
            <a:ext cx="739804" cy="739805"/>
            <a:chOff x="1140764" y="3681864"/>
            <a:chExt cx="739804" cy="739805"/>
          </a:xfrm>
        </p:grpSpPr>
        <p:pic>
          <p:nvPicPr>
            <p:cNvPr id="165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764" y="3681864"/>
              <a:ext cx="739804" cy="739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6" name="Picture 14" descr="buy, cart, ecommerce, shopping ico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2048" y="3961908"/>
              <a:ext cx="336635" cy="336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7" name="Группа 166"/>
          <p:cNvGrpSpPr/>
          <p:nvPr/>
        </p:nvGrpSpPr>
        <p:grpSpPr>
          <a:xfrm>
            <a:off x="3471326" y="3747204"/>
            <a:ext cx="779760" cy="683223"/>
            <a:chOff x="4628209" y="2047877"/>
            <a:chExt cx="1219197" cy="1219201"/>
          </a:xfrm>
        </p:grpSpPr>
        <p:pic>
          <p:nvPicPr>
            <p:cNvPr id="168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209" y="2047877"/>
              <a:ext cx="1219197" cy="121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22" descr="document, grid, page, shape, view icon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8575" y="2480627"/>
              <a:ext cx="609600" cy="609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1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901" y="3827171"/>
            <a:ext cx="628793" cy="62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6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7895" y="3730838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569827" y="3765224"/>
            <a:ext cx="746155" cy="707959"/>
            <a:chOff x="4011933" y="3765224"/>
            <a:chExt cx="746155" cy="707959"/>
          </a:xfrm>
        </p:grpSpPr>
        <p:sp>
          <p:nvSpPr>
            <p:cNvPr id="173" name="Овал 172"/>
            <p:cNvSpPr/>
            <p:nvPr/>
          </p:nvSpPr>
          <p:spPr>
            <a:xfrm>
              <a:off x="4011933" y="3765224"/>
              <a:ext cx="746155" cy="70795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4" name="Picture 3" descr="C:\Users\2876\Desktop\icon-paper-outline-drawing-silhouette-recreation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2780" y="3914391"/>
              <a:ext cx="478864" cy="41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0" name="Прямоугольник 179"/>
          <p:cNvSpPr/>
          <p:nvPr/>
        </p:nvSpPr>
        <p:spPr>
          <a:xfrm>
            <a:off x="9862878" y="2517930"/>
            <a:ext cx="13013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 сведений о контракте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условиям контракта</a:t>
            </a:r>
          </a:p>
        </p:txBody>
      </p:sp>
      <p:sp>
        <p:nvSpPr>
          <p:cNvPr id="181" name="Овал 180"/>
          <p:cNvSpPr/>
          <p:nvPr/>
        </p:nvSpPr>
        <p:spPr>
          <a:xfrm>
            <a:off x="9392566" y="271452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3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9465499" y="2740719"/>
            <a:ext cx="410265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5" name="Прямоугольник 184"/>
          <p:cNvSpPr/>
          <p:nvPr/>
        </p:nvSpPr>
        <p:spPr>
          <a:xfrm>
            <a:off x="9256957" y="4611074"/>
            <a:ext cx="1415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контракте для включения в реестр контрактов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0998448" y="1696435"/>
            <a:ext cx="1592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ЕИС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89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99319" y="2491040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6" name="Соединительная линия уступом 195"/>
          <p:cNvCxnSpPr/>
          <p:nvPr/>
        </p:nvCxnSpPr>
        <p:spPr>
          <a:xfrm>
            <a:off x="5612187" y="5167244"/>
            <a:ext cx="4723178" cy="143478"/>
          </a:xfrm>
          <a:prstGeom prst="bentConnector4">
            <a:avLst>
              <a:gd name="adj1" fmla="val 69716"/>
              <a:gd name="adj2" fmla="val 196171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7" name="Соединительная линия уступом 196"/>
          <p:cNvCxnSpPr/>
          <p:nvPr/>
        </p:nvCxnSpPr>
        <p:spPr>
          <a:xfrm flipV="1">
            <a:off x="4759344" y="4826534"/>
            <a:ext cx="3549595" cy="344583"/>
          </a:xfrm>
          <a:prstGeom prst="bentConnector3">
            <a:avLst>
              <a:gd name="adj1" fmla="val 10003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8" name="Соединительная линия уступом 197"/>
          <p:cNvCxnSpPr/>
          <p:nvPr/>
        </p:nvCxnSpPr>
        <p:spPr>
          <a:xfrm flipV="1">
            <a:off x="4900659" y="4813312"/>
            <a:ext cx="2205628" cy="357806"/>
          </a:xfrm>
          <a:prstGeom prst="bentConnector3">
            <a:avLst>
              <a:gd name="adj1" fmla="val 100227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9" name="Соединительная линия уступом 198"/>
          <p:cNvCxnSpPr/>
          <p:nvPr/>
        </p:nvCxnSpPr>
        <p:spPr>
          <a:xfrm flipV="1">
            <a:off x="4794858" y="4808223"/>
            <a:ext cx="1197311" cy="362896"/>
          </a:xfrm>
          <a:prstGeom prst="bentConnector3">
            <a:avLst>
              <a:gd name="adj1" fmla="val 100669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0" name="Соединительная линия уступом 199"/>
          <p:cNvCxnSpPr/>
          <p:nvPr/>
        </p:nvCxnSpPr>
        <p:spPr>
          <a:xfrm rot="10800000">
            <a:off x="2681460" y="4808223"/>
            <a:ext cx="2418235" cy="362896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1" name="Соединительная линия уступом 200"/>
          <p:cNvCxnSpPr/>
          <p:nvPr/>
        </p:nvCxnSpPr>
        <p:spPr>
          <a:xfrm rot="16200000" flipV="1">
            <a:off x="4763756" y="4954053"/>
            <a:ext cx="367256" cy="21927"/>
          </a:xfrm>
          <a:prstGeom prst="bentConnector3">
            <a:avLst>
              <a:gd name="adj1" fmla="val -586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2" name="Соединительная линия уступом 201"/>
          <p:cNvCxnSpPr/>
          <p:nvPr/>
        </p:nvCxnSpPr>
        <p:spPr>
          <a:xfrm rot="10800000">
            <a:off x="3769408" y="4787469"/>
            <a:ext cx="1639027" cy="385107"/>
          </a:xfrm>
          <a:prstGeom prst="bentConnector3">
            <a:avLst>
              <a:gd name="adj1" fmla="val 9959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8" name="Соединительная линия уступом 207"/>
          <p:cNvCxnSpPr>
            <a:endCxn id="110" idx="4"/>
          </p:cNvCxnSpPr>
          <p:nvPr/>
        </p:nvCxnSpPr>
        <p:spPr>
          <a:xfrm rot="10800000">
            <a:off x="2821764" y="3203485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Соединительная линия уступом 208"/>
          <p:cNvCxnSpPr>
            <a:endCxn id="168" idx="0"/>
          </p:cNvCxnSpPr>
          <p:nvPr/>
        </p:nvCxnSpPr>
        <p:spPr>
          <a:xfrm rot="10800000" flipV="1">
            <a:off x="3861206" y="3556352"/>
            <a:ext cx="215320" cy="190852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Соединительная линия уступом 211"/>
          <p:cNvCxnSpPr>
            <a:endCxn id="121" idx="4"/>
          </p:cNvCxnSpPr>
          <p:nvPr/>
        </p:nvCxnSpPr>
        <p:spPr>
          <a:xfrm rot="10800000">
            <a:off x="4285984" y="3190588"/>
            <a:ext cx="779356" cy="35563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Соединительная линия уступом 212"/>
          <p:cNvCxnSpPr/>
          <p:nvPr/>
        </p:nvCxnSpPr>
        <p:spPr>
          <a:xfrm>
            <a:off x="4284624" y="3539876"/>
            <a:ext cx="699471" cy="22534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Соединительная линия уступом 213"/>
          <p:cNvCxnSpPr>
            <a:endCxn id="165" idx="0"/>
          </p:cNvCxnSpPr>
          <p:nvPr/>
        </p:nvCxnSpPr>
        <p:spPr>
          <a:xfrm rot="10800000" flipV="1">
            <a:off x="2752315" y="3539876"/>
            <a:ext cx="183429" cy="14198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Соединительная линия уступом 214"/>
          <p:cNvCxnSpPr>
            <a:endCxn id="133" idx="4"/>
          </p:cNvCxnSpPr>
          <p:nvPr/>
        </p:nvCxnSpPr>
        <p:spPr>
          <a:xfrm rot="16200000" flipV="1">
            <a:off x="6022413" y="3390126"/>
            <a:ext cx="316470" cy="1236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Соединительная линия уступом 215"/>
          <p:cNvCxnSpPr/>
          <p:nvPr/>
        </p:nvCxnSpPr>
        <p:spPr>
          <a:xfrm>
            <a:off x="5842211" y="3538199"/>
            <a:ext cx="1398065" cy="185835"/>
          </a:xfrm>
          <a:prstGeom prst="bentConnector3">
            <a:avLst>
              <a:gd name="adj1" fmla="val 100416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Соединительная линия уступом 217"/>
          <p:cNvCxnSpPr/>
          <p:nvPr/>
        </p:nvCxnSpPr>
        <p:spPr>
          <a:xfrm flipV="1">
            <a:off x="7359271" y="3248045"/>
            <a:ext cx="493392" cy="323207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Соединительная линия уступом 218"/>
          <p:cNvCxnSpPr/>
          <p:nvPr/>
        </p:nvCxnSpPr>
        <p:spPr>
          <a:xfrm>
            <a:off x="7767957" y="3563014"/>
            <a:ext cx="878740" cy="211497"/>
          </a:xfrm>
          <a:prstGeom prst="bentConnector3">
            <a:avLst>
              <a:gd name="adj1" fmla="val 9986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Соединительная линия уступом 219"/>
          <p:cNvCxnSpPr/>
          <p:nvPr/>
        </p:nvCxnSpPr>
        <p:spPr>
          <a:xfrm rot="5400000">
            <a:off x="7269089" y="3635373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Соединительная линия уступом 221"/>
          <p:cNvCxnSpPr/>
          <p:nvPr/>
        </p:nvCxnSpPr>
        <p:spPr>
          <a:xfrm rot="16200000" flipH="1">
            <a:off x="9538032" y="3697567"/>
            <a:ext cx="290242" cy="4188"/>
          </a:xfrm>
          <a:prstGeom prst="bentConnector3">
            <a:avLst>
              <a:gd name="adj1" fmla="val 9582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Соединительная линия уступом 222"/>
          <p:cNvCxnSpPr/>
          <p:nvPr/>
        </p:nvCxnSpPr>
        <p:spPr>
          <a:xfrm rot="5400000" flipH="1" flipV="1">
            <a:off x="9325423" y="3301291"/>
            <a:ext cx="359240" cy="224948"/>
          </a:xfrm>
          <a:prstGeom prst="bentConnector3">
            <a:avLst>
              <a:gd name="adj1" fmla="val 10229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Соединительная линия уступом 223"/>
          <p:cNvCxnSpPr/>
          <p:nvPr/>
        </p:nvCxnSpPr>
        <p:spPr>
          <a:xfrm>
            <a:off x="4744513" y="3544893"/>
            <a:ext cx="1266403" cy="28227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Соединительная линия уступом 224"/>
          <p:cNvCxnSpPr/>
          <p:nvPr/>
        </p:nvCxnSpPr>
        <p:spPr>
          <a:xfrm rot="16200000" flipH="1">
            <a:off x="9173764" y="4042599"/>
            <a:ext cx="1799198" cy="900771"/>
          </a:xfrm>
          <a:prstGeom prst="bentConnector3">
            <a:avLst>
              <a:gd name="adj1" fmla="val -131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Прямоугольник 225"/>
          <p:cNvSpPr/>
          <p:nvPr/>
        </p:nvSpPr>
        <p:spPr>
          <a:xfrm>
            <a:off x="9675184" y="6077436"/>
            <a:ext cx="14153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Скан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27" name="Соединительная линия уступом 226"/>
          <p:cNvCxnSpPr/>
          <p:nvPr/>
        </p:nvCxnSpPr>
        <p:spPr>
          <a:xfrm rot="5400000">
            <a:off x="8203102" y="4382773"/>
            <a:ext cx="1978851" cy="400078"/>
          </a:xfrm>
          <a:prstGeom prst="bentConnector3">
            <a:avLst>
              <a:gd name="adj1" fmla="val 5529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Прямоугольник 227"/>
          <p:cNvSpPr/>
          <p:nvPr/>
        </p:nvSpPr>
        <p:spPr>
          <a:xfrm>
            <a:off x="8059191" y="5967934"/>
            <a:ext cx="1472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Копия контракта в электронном виде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pic>
        <p:nvPicPr>
          <p:cNvPr id="229" name="Picture 2" descr="C:\Users\2876\Desktop\documents-symbol_318-5215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4625" y="5408504"/>
            <a:ext cx="592748" cy="59274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5" descr="C:\Users\2876\Desktop\document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0669" y="5445757"/>
            <a:ext cx="381904" cy="47880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4" descr="C:\Users\2876\Desktop\get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5501" y="5680911"/>
            <a:ext cx="352214" cy="3496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6" name="Прямоугольник 245"/>
          <p:cNvSpPr/>
          <p:nvPr/>
        </p:nvSpPr>
        <p:spPr>
          <a:xfrm>
            <a:off x="1271418" y="1799325"/>
            <a:ext cx="5416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Личный кабинет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Федерального казначейства </a:t>
            </a:r>
            <a:b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</a:b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в </a:t>
            </a:r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ПУЗ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ГИИС «Электронный бюджет»</a:t>
            </a:r>
            <a:endParaRPr lang="ru-RU" altLang="ru-RU" sz="1400" b="1" dirty="0">
              <a:solidFill>
                <a:schemeClr val="accent5">
                  <a:lumMod val="50000"/>
                </a:schemeClr>
              </a:solidFill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10657471" y="3265186"/>
            <a:ext cx="304800" cy="14962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1298909" y="4002273"/>
            <a:ext cx="978593" cy="4193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ПУР ЭБ/</a:t>
            </a:r>
          </a:p>
          <a:p>
            <a:pPr algn="ctr"/>
            <a:r>
              <a:rPr lang="ru-RU" sz="1200" dirty="0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АС ФК*</a:t>
            </a:r>
            <a:endParaRPr lang="ru-RU" sz="12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121013" y="1654006"/>
            <a:ext cx="865439" cy="4908435"/>
          </a:xfrm>
          <a:prstGeom prst="roundRect">
            <a:avLst>
              <a:gd name="adj" fmla="val 885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r>
              <a:rPr lang="ru-RU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Общероссийский официальный сайт в сети Интернет для размещения информации о государственных (муниципальных) </a:t>
            </a:r>
            <a:r>
              <a:rPr lang="ru-RU" sz="800" b="1" dirty="0" smtClean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учреждениях</a:t>
            </a:r>
          </a:p>
          <a:p>
            <a:r>
              <a:rPr lang="en-US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(www. bus.gov.ru)</a:t>
            </a:r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  <a:p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87" name="Двойная стрелка влево/вправо 86"/>
          <p:cNvSpPr/>
          <p:nvPr/>
        </p:nvSpPr>
        <p:spPr>
          <a:xfrm>
            <a:off x="944710" y="2287403"/>
            <a:ext cx="535911" cy="36700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537257" y="1746167"/>
            <a:ext cx="366818" cy="33624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1000" b="1" dirty="0" smtClean="0"/>
              <a:t>Сведения о расходах на закупку ТРУ </a:t>
            </a:r>
          </a:p>
          <a:p>
            <a:pPr algn="ctr"/>
            <a:r>
              <a:rPr lang="ru-RU" sz="1000" b="1" dirty="0" smtClean="0"/>
              <a:t>в плане </a:t>
            </a:r>
            <a:r>
              <a:rPr lang="ru-RU" sz="1000" b="1" dirty="0"/>
              <a:t>финансово-хозяйственной деятельности (ПФХД)</a:t>
            </a:r>
          </a:p>
        </p:txBody>
      </p:sp>
      <p:sp>
        <p:nvSpPr>
          <p:cNvPr id="81" name="Овал 80"/>
          <p:cNvSpPr/>
          <p:nvPr/>
        </p:nvSpPr>
        <p:spPr>
          <a:xfrm>
            <a:off x="1151354" y="2688067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2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1218623" y="276493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23999" y="4472887"/>
            <a:ext cx="550083" cy="532901"/>
          </a:xfrm>
          <a:prstGeom prst="rect">
            <a:avLst/>
          </a:prstGeom>
          <a:noFill/>
        </p:spPr>
      </p:pic>
      <p:cxnSp>
        <p:nvCxnSpPr>
          <p:cNvPr id="90" name="Соединительная линия уступом 89"/>
          <p:cNvCxnSpPr/>
          <p:nvPr/>
        </p:nvCxnSpPr>
        <p:spPr>
          <a:xfrm rot="5400000">
            <a:off x="608033" y="3413219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1617303" y="2363622"/>
            <a:ext cx="12952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 закупок на  соответствие доведенному объему финансового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обеспечения (ЛБО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)</a:t>
            </a:r>
          </a:p>
        </p:txBody>
      </p:sp>
      <p:pic>
        <p:nvPicPr>
          <p:cNvPr id="94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1439" y="3811693"/>
            <a:ext cx="760691" cy="71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Группа 94"/>
          <p:cNvGrpSpPr/>
          <p:nvPr/>
        </p:nvGrpSpPr>
        <p:grpSpPr>
          <a:xfrm>
            <a:off x="8239174" y="3627346"/>
            <a:ext cx="874282" cy="818516"/>
            <a:chOff x="7901273" y="3732470"/>
            <a:chExt cx="874282" cy="818516"/>
          </a:xfrm>
        </p:grpSpPr>
        <p:pic>
          <p:nvPicPr>
            <p:cNvPr id="96" name="Picture 4" descr="document, documents, files, sheet icon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1273" y="3732470"/>
              <a:ext cx="818515" cy="818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8" name="Picture 6" descr="control, engineering, gear, options, setting, settings, tools icon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8156" y="4090307"/>
              <a:ext cx="417399" cy="41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03" name="Соединительная линия уступом 102"/>
          <p:cNvCxnSpPr/>
          <p:nvPr/>
        </p:nvCxnSpPr>
        <p:spPr>
          <a:xfrm rot="10800000">
            <a:off x="1380195" y="3206660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1218623" y="5109621"/>
            <a:ext cx="1128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Свободный остаток ЛБО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1076867" y="5556307"/>
            <a:ext cx="1250194" cy="100613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* Для заказчиков </a:t>
            </a:r>
            <a:r>
              <a:rPr lang="ru-RU" sz="1000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регионального уровня </a:t>
            </a:r>
            <a:r>
              <a:rPr lang="ru-RU" sz="1000" dirty="0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в случае передачи полномочий по контролю в ФК</a:t>
            </a:r>
            <a:endParaRPr lang="ru-RU" sz="1000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93" name="Двойная стрелка влево/вправо 92"/>
          <p:cNvSpPr/>
          <p:nvPr/>
        </p:nvSpPr>
        <p:spPr>
          <a:xfrm rot="5400000">
            <a:off x="1614584" y="3452863"/>
            <a:ext cx="535911" cy="367000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>
              <a:solidFill>
                <a:schemeClr val="lt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251086" y="-16500"/>
            <a:ext cx="7887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Схема осуществления контроля 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Федеральным казначейством (при передаче полномочий по контролю ТОФК)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71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Скругленный прямоугольник 96"/>
          <p:cNvSpPr/>
          <p:nvPr/>
        </p:nvSpPr>
        <p:spPr>
          <a:xfrm>
            <a:off x="10964775" y="1541638"/>
            <a:ext cx="1187911" cy="4926540"/>
          </a:xfrm>
          <a:prstGeom prst="roundRect">
            <a:avLst>
              <a:gd name="adj" fmla="val 9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2719166" y="1506159"/>
            <a:ext cx="8102365" cy="4926540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7</a:t>
            </a:fld>
            <a:endParaRPr lang="ru-RU" altLang="ru-RU" dirty="0"/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61941" y="1541639"/>
            <a:ext cx="2545547" cy="4891060"/>
          </a:xfrm>
          <a:prstGeom prst="roundRect">
            <a:avLst>
              <a:gd name="adj" fmla="val 987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TextBox 102"/>
          <p:cNvSpPr txBox="1"/>
          <p:nvPr/>
        </p:nvSpPr>
        <p:spPr>
          <a:xfrm>
            <a:off x="76591" y="1617354"/>
            <a:ext cx="2545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АИС Управления общественными финансами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10917994" y="3468220"/>
            <a:ext cx="1234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900" b="1" dirty="0" smtClean="0">
                <a:solidFill>
                  <a:schemeClr val="accent6"/>
                </a:solidFill>
                <a:latin typeface="Arial" pitchFamily="34" charset="0"/>
              </a:rPr>
              <a:t>Размещение объекта контроля и уведомления о контроле в открытой части ЕИС</a:t>
            </a:r>
            <a:endParaRPr lang="ru-RU" altLang="ru-RU" sz="900" b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917075" y="1569355"/>
            <a:ext cx="4385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РМИС</a:t>
            </a:r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190198" y="2526335"/>
            <a:ext cx="1116111" cy="1700599"/>
          </a:xfrm>
          <a:prstGeom prst="roundRect">
            <a:avLst>
              <a:gd name="adj" fmla="val 987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9" name="TextBox 108"/>
          <p:cNvSpPr txBox="1"/>
          <p:nvPr/>
        </p:nvSpPr>
        <p:spPr>
          <a:xfrm>
            <a:off x="213790" y="4254649"/>
            <a:ext cx="22988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Свободный остаток ЛБО, </a:t>
            </a:r>
            <a:b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БО по соглашениям с ФГУП</a:t>
            </a:r>
            <a:endParaRPr lang="ru-RU" sz="11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0" name="Овал 109"/>
          <p:cNvSpPr/>
          <p:nvPr/>
        </p:nvSpPr>
        <p:spPr>
          <a:xfrm>
            <a:off x="2891136" y="2396994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1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2968865" y="242318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Прямоугольник 111"/>
          <p:cNvSpPr/>
          <p:nvPr/>
        </p:nvSpPr>
        <p:spPr>
          <a:xfrm>
            <a:off x="3334704" y="2240915"/>
            <a:ext cx="1222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плана-графика закупок на соответствие Плану закупок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4895401" y="2222004"/>
            <a:ext cx="148153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извещения, документации о закупке </a:t>
            </a:r>
          </a:p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соответствие Плану-графику закупок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524906" y="2239588"/>
            <a:ext cx="148153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протокола определения поставщика на соответствие документации о закупке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8008030" y="2220193"/>
            <a:ext cx="11587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условий проекта контракта на соответствие протоколу определения поставщика</a:t>
            </a:r>
          </a:p>
        </p:txBody>
      </p:sp>
      <p:cxnSp>
        <p:nvCxnSpPr>
          <p:cNvPr id="120" name="Соединительная линия уступом 119"/>
          <p:cNvCxnSpPr/>
          <p:nvPr/>
        </p:nvCxnSpPr>
        <p:spPr>
          <a:xfrm rot="10800000">
            <a:off x="2057400" y="3311101"/>
            <a:ext cx="595862" cy="372626"/>
          </a:xfrm>
          <a:prstGeom prst="bentConnector3">
            <a:avLst>
              <a:gd name="adj1" fmla="val 98388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21" name="Овал 120"/>
          <p:cNvSpPr/>
          <p:nvPr/>
        </p:nvSpPr>
        <p:spPr>
          <a:xfrm>
            <a:off x="4461078" y="2377748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4538807" y="2403938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Овал 130"/>
          <p:cNvSpPr/>
          <p:nvPr/>
        </p:nvSpPr>
        <p:spPr>
          <a:xfrm>
            <a:off x="1052727" y="2300881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2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1119996" y="2377748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Овал 132"/>
          <p:cNvSpPr/>
          <p:nvPr/>
        </p:nvSpPr>
        <p:spPr>
          <a:xfrm>
            <a:off x="6078439" y="2425918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6156168" y="2452108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Овал 136"/>
          <p:cNvSpPr/>
          <p:nvPr/>
        </p:nvSpPr>
        <p:spPr>
          <a:xfrm>
            <a:off x="7562915" y="2452367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9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7640644" y="2478557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" name="Прямоугольник 139"/>
          <p:cNvSpPr/>
          <p:nvPr/>
        </p:nvSpPr>
        <p:spPr>
          <a:xfrm>
            <a:off x="6812226" y="4046888"/>
            <a:ext cx="10431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протоколе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580638" y="4045959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Документация/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документации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4583091" y="4233525"/>
            <a:ext cx="14815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3467095" y="4146332"/>
            <a:ext cx="1045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План-график закупок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2432736" y="4128021"/>
            <a:ext cx="9179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 закупок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7640644" y="4141756"/>
            <a:ext cx="173033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Проект </a:t>
            </a: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контракта с ЭТП  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(после вступления в силу ст.70 44-ФЗ) </a:t>
            </a:r>
          </a:p>
        </p:txBody>
      </p:sp>
      <p:pic>
        <p:nvPicPr>
          <p:cNvPr id="165" name="Picture 12" descr="data, document, file, folder, page, sheet, type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361" y="3434724"/>
            <a:ext cx="739804" cy="73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14" descr="buy, cart, ecommerce, shopping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9683" y="3681816"/>
            <a:ext cx="336635" cy="33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7" name="Группа 166"/>
          <p:cNvGrpSpPr/>
          <p:nvPr/>
        </p:nvGrpSpPr>
        <p:grpSpPr>
          <a:xfrm>
            <a:off x="3536564" y="3450636"/>
            <a:ext cx="779760" cy="683223"/>
            <a:chOff x="5104765" y="2047877"/>
            <a:chExt cx="1219200" cy="1219201"/>
          </a:xfrm>
        </p:grpSpPr>
        <p:pic>
          <p:nvPicPr>
            <p:cNvPr id="168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4765" y="2047877"/>
              <a:ext cx="1219200" cy="121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22" descr="document, grid, page, shape, view icon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9565" y="2466661"/>
              <a:ext cx="609600" cy="609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1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2614" y="3547079"/>
            <a:ext cx="628793" cy="62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6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8128" y="3450746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3" name="Овал 172"/>
          <p:cNvSpPr/>
          <p:nvPr/>
        </p:nvSpPr>
        <p:spPr>
          <a:xfrm>
            <a:off x="4672330" y="3485132"/>
            <a:ext cx="746155" cy="70795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4" name="Picture 3" descr="C:\Users\2876\Desktop\icon-paper-outline-drawing-silhouette-recreatio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3177" y="3634299"/>
            <a:ext cx="478864" cy="41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0" name="Прямоугольник 179"/>
          <p:cNvSpPr/>
          <p:nvPr/>
        </p:nvSpPr>
        <p:spPr>
          <a:xfrm>
            <a:off x="9826616" y="2254314"/>
            <a:ext cx="1016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сведений о контракте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условиям контракта</a:t>
            </a:r>
          </a:p>
        </p:txBody>
      </p:sp>
      <p:sp>
        <p:nvSpPr>
          <p:cNvPr id="181" name="Овал 180"/>
          <p:cNvSpPr/>
          <p:nvPr/>
        </p:nvSpPr>
        <p:spPr>
          <a:xfrm>
            <a:off x="9387811" y="2434437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3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9429680" y="2460627"/>
            <a:ext cx="410265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87811" y="3538770"/>
            <a:ext cx="760691" cy="71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5" name="Прямоугольник 184"/>
          <p:cNvSpPr/>
          <p:nvPr/>
        </p:nvSpPr>
        <p:spPr>
          <a:xfrm>
            <a:off x="9218394" y="4330982"/>
            <a:ext cx="1415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контракте для включения в реестр контрактов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0964775" y="1600133"/>
            <a:ext cx="1592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ЕИС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89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7786" y="2491040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Picture 4" descr="document, documents, files, sheet ico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6370" y="3452378"/>
            <a:ext cx="818515" cy="81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6" descr="control, engineering, gear, options, setting, settings, tools icon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53" y="3810215"/>
            <a:ext cx="417399" cy="41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96" name="Соединительная линия уступом 195"/>
          <p:cNvCxnSpPr>
            <a:endCxn id="185" idx="2"/>
          </p:cNvCxnSpPr>
          <p:nvPr/>
        </p:nvCxnSpPr>
        <p:spPr>
          <a:xfrm>
            <a:off x="5202914" y="4895388"/>
            <a:ext cx="4723178" cy="143480"/>
          </a:xfrm>
          <a:prstGeom prst="bentConnector4">
            <a:avLst>
              <a:gd name="adj1" fmla="val 69368"/>
              <a:gd name="adj2" fmla="val 25932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7" name="Соединительная линия уступом 196"/>
          <p:cNvCxnSpPr>
            <a:endCxn id="164" idx="2"/>
          </p:cNvCxnSpPr>
          <p:nvPr/>
        </p:nvCxnSpPr>
        <p:spPr>
          <a:xfrm flipV="1">
            <a:off x="4943207" y="4695754"/>
            <a:ext cx="3562605" cy="195272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8" name="Соединительная линия уступом 197"/>
          <p:cNvCxnSpPr/>
          <p:nvPr/>
        </p:nvCxnSpPr>
        <p:spPr>
          <a:xfrm flipV="1">
            <a:off x="5020846" y="4533220"/>
            <a:ext cx="2205628" cy="357806"/>
          </a:xfrm>
          <a:prstGeom prst="bentConnector3">
            <a:avLst>
              <a:gd name="adj1" fmla="val 100227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9" name="Соединительная линия уступом 198"/>
          <p:cNvCxnSpPr/>
          <p:nvPr/>
        </p:nvCxnSpPr>
        <p:spPr>
          <a:xfrm flipV="1">
            <a:off x="5020415" y="4528131"/>
            <a:ext cx="1197311" cy="362896"/>
          </a:xfrm>
          <a:prstGeom prst="bentConnector3">
            <a:avLst>
              <a:gd name="adj1" fmla="val 100669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0" name="Соединительная линия уступом 199"/>
          <p:cNvCxnSpPr/>
          <p:nvPr/>
        </p:nvCxnSpPr>
        <p:spPr>
          <a:xfrm rot="10800000">
            <a:off x="2945671" y="4491163"/>
            <a:ext cx="1997536" cy="399864"/>
          </a:xfrm>
          <a:prstGeom prst="bentConnector3">
            <a:avLst>
              <a:gd name="adj1" fmla="val 99738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1" name="Соединительная линия уступом 200"/>
          <p:cNvCxnSpPr/>
          <p:nvPr/>
        </p:nvCxnSpPr>
        <p:spPr>
          <a:xfrm rot="16200000" flipV="1">
            <a:off x="4933540" y="4700795"/>
            <a:ext cx="367256" cy="21927"/>
          </a:xfrm>
          <a:prstGeom prst="bentConnector3">
            <a:avLst>
              <a:gd name="adj1" fmla="val 451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2" name="Соединительная линия уступом 201"/>
          <p:cNvCxnSpPr/>
          <p:nvPr/>
        </p:nvCxnSpPr>
        <p:spPr>
          <a:xfrm rot="10800000">
            <a:off x="3875680" y="4507376"/>
            <a:ext cx="1527098" cy="385106"/>
          </a:xfrm>
          <a:prstGeom prst="bentConnector3">
            <a:avLst>
              <a:gd name="adj1" fmla="val 9951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203" name="Picture 4" descr="gear ic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7734" y="4034755"/>
            <a:ext cx="279318" cy="27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7712" y="3529093"/>
            <a:ext cx="550083" cy="532901"/>
          </a:xfrm>
          <a:prstGeom prst="rect">
            <a:avLst/>
          </a:prstGeom>
          <a:noFill/>
        </p:spPr>
      </p:pic>
      <p:cxnSp>
        <p:nvCxnSpPr>
          <p:cNvPr id="207" name="Соединительная линия уступом 206"/>
          <p:cNvCxnSpPr>
            <a:endCxn id="132" idx="2"/>
          </p:cNvCxnSpPr>
          <p:nvPr/>
        </p:nvCxnSpPr>
        <p:spPr>
          <a:xfrm flipV="1">
            <a:off x="213790" y="2850145"/>
            <a:ext cx="1120925" cy="411010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Соединительная линия уступом 207"/>
          <p:cNvCxnSpPr/>
          <p:nvPr/>
        </p:nvCxnSpPr>
        <p:spPr>
          <a:xfrm flipV="1">
            <a:off x="2909989" y="2893919"/>
            <a:ext cx="634888" cy="367753"/>
          </a:xfrm>
          <a:prstGeom prst="bentConnector3">
            <a:avLst>
              <a:gd name="adj1" fmla="val 9985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Соединительная линия уступом 208"/>
          <p:cNvCxnSpPr/>
          <p:nvPr/>
        </p:nvCxnSpPr>
        <p:spPr>
          <a:xfrm>
            <a:off x="3544877" y="3259784"/>
            <a:ext cx="381567" cy="199090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Соединительная линия уступом 210"/>
          <p:cNvCxnSpPr>
            <a:endCxn id="165" idx="0"/>
          </p:cNvCxnSpPr>
          <p:nvPr/>
        </p:nvCxnSpPr>
        <p:spPr>
          <a:xfrm>
            <a:off x="1334714" y="3258208"/>
            <a:ext cx="1584549" cy="176516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Соединительная линия уступом 211"/>
          <p:cNvCxnSpPr/>
          <p:nvPr/>
        </p:nvCxnSpPr>
        <p:spPr>
          <a:xfrm flipV="1">
            <a:off x="4047741" y="2897044"/>
            <a:ext cx="634888" cy="367753"/>
          </a:xfrm>
          <a:prstGeom prst="bentConnector3">
            <a:avLst>
              <a:gd name="adj1" fmla="val 9985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Соединительная линия уступом 212"/>
          <p:cNvCxnSpPr/>
          <p:nvPr/>
        </p:nvCxnSpPr>
        <p:spPr>
          <a:xfrm>
            <a:off x="4729805" y="3265276"/>
            <a:ext cx="334391" cy="20654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Соединительная линия уступом 213"/>
          <p:cNvCxnSpPr>
            <a:endCxn id="168" idx="0"/>
          </p:cNvCxnSpPr>
          <p:nvPr/>
        </p:nvCxnSpPr>
        <p:spPr>
          <a:xfrm rot="10800000" flipV="1">
            <a:off x="3926445" y="3273514"/>
            <a:ext cx="410025" cy="177122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Соединительная линия уступом 214"/>
          <p:cNvCxnSpPr/>
          <p:nvPr/>
        </p:nvCxnSpPr>
        <p:spPr>
          <a:xfrm rot="5400000" flipH="1" flipV="1">
            <a:off x="6004898" y="2927759"/>
            <a:ext cx="409431" cy="350323"/>
          </a:xfrm>
          <a:prstGeom prst="bentConnector3">
            <a:avLst>
              <a:gd name="adj1" fmla="val 9199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Соединительная линия уступом 215"/>
          <p:cNvCxnSpPr/>
          <p:nvPr/>
        </p:nvCxnSpPr>
        <p:spPr>
          <a:xfrm>
            <a:off x="6332022" y="3266988"/>
            <a:ext cx="846398" cy="167207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Соединительная линия уступом 216"/>
          <p:cNvCxnSpPr/>
          <p:nvPr/>
        </p:nvCxnSpPr>
        <p:spPr>
          <a:xfrm rot="5400000">
            <a:off x="5948732" y="3437223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Соединительная линия уступом 217"/>
          <p:cNvCxnSpPr>
            <a:endCxn id="137" idx="4"/>
          </p:cNvCxnSpPr>
          <p:nvPr/>
        </p:nvCxnSpPr>
        <p:spPr>
          <a:xfrm flipV="1">
            <a:off x="7316756" y="2978765"/>
            <a:ext cx="499742" cy="292394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Соединительная линия уступом 218"/>
          <p:cNvCxnSpPr/>
          <p:nvPr/>
        </p:nvCxnSpPr>
        <p:spPr>
          <a:xfrm>
            <a:off x="7855362" y="3276555"/>
            <a:ext cx="637440" cy="217864"/>
          </a:xfrm>
          <a:prstGeom prst="bentConnector3">
            <a:avLst>
              <a:gd name="adj1" fmla="val 9965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Соединительная линия уступом 219"/>
          <p:cNvCxnSpPr/>
          <p:nvPr/>
        </p:nvCxnSpPr>
        <p:spPr>
          <a:xfrm rot="5400000">
            <a:off x="7231036" y="3423243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Соединительная линия уступом 220"/>
          <p:cNvCxnSpPr/>
          <p:nvPr/>
        </p:nvCxnSpPr>
        <p:spPr>
          <a:xfrm rot="5400000">
            <a:off x="616500" y="3413219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Соединительная линия уступом 221"/>
          <p:cNvCxnSpPr/>
          <p:nvPr/>
        </p:nvCxnSpPr>
        <p:spPr>
          <a:xfrm rot="16200000" flipH="1">
            <a:off x="9482993" y="3417475"/>
            <a:ext cx="290242" cy="4188"/>
          </a:xfrm>
          <a:prstGeom prst="bentConnector3">
            <a:avLst>
              <a:gd name="adj1" fmla="val 9582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Соединительная линия уступом 222"/>
          <p:cNvCxnSpPr/>
          <p:nvPr/>
        </p:nvCxnSpPr>
        <p:spPr>
          <a:xfrm rot="5400000" flipH="1" flipV="1">
            <a:off x="9283168" y="2957760"/>
            <a:ext cx="340684" cy="333269"/>
          </a:xfrm>
          <a:prstGeom prst="bentConnector3">
            <a:avLst>
              <a:gd name="adj1" fmla="val -326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Соединительная линия уступом 223"/>
          <p:cNvCxnSpPr/>
          <p:nvPr/>
        </p:nvCxnSpPr>
        <p:spPr>
          <a:xfrm>
            <a:off x="5084399" y="3259784"/>
            <a:ext cx="809375" cy="262283"/>
          </a:xfrm>
          <a:prstGeom prst="bentConnector3">
            <a:avLst>
              <a:gd name="adj1" fmla="val 99970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Соединительная линия уступом 224"/>
          <p:cNvCxnSpPr/>
          <p:nvPr/>
        </p:nvCxnSpPr>
        <p:spPr>
          <a:xfrm rot="16200000" flipH="1">
            <a:off x="9176391" y="3762507"/>
            <a:ext cx="1799198" cy="900771"/>
          </a:xfrm>
          <a:prstGeom prst="bentConnector3">
            <a:avLst>
              <a:gd name="adj1" fmla="val -131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Прямоугольник 225"/>
          <p:cNvSpPr/>
          <p:nvPr/>
        </p:nvSpPr>
        <p:spPr>
          <a:xfrm>
            <a:off x="9449275" y="5669848"/>
            <a:ext cx="14153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Скан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27" name="Соединительная линия уступом 226"/>
          <p:cNvCxnSpPr/>
          <p:nvPr/>
        </p:nvCxnSpPr>
        <p:spPr>
          <a:xfrm rot="5400000">
            <a:off x="8093629" y="4074182"/>
            <a:ext cx="1984504" cy="401989"/>
          </a:xfrm>
          <a:prstGeom prst="bentConnector3">
            <a:avLst>
              <a:gd name="adj1" fmla="val 62959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Прямоугольник 227"/>
          <p:cNvSpPr/>
          <p:nvPr/>
        </p:nvSpPr>
        <p:spPr>
          <a:xfrm>
            <a:off x="7946486" y="5646652"/>
            <a:ext cx="1472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Копия контракта в электронном виде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pic>
        <p:nvPicPr>
          <p:cNvPr id="229" name="Picture 2" descr="C:\Users\2876\Desktop\documents-symbol_318-52157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3018" y="5128412"/>
            <a:ext cx="592748" cy="59274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5" descr="C:\Users\2876\Desktop\document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9726" y="5165665"/>
            <a:ext cx="381904" cy="47880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4" descr="C:\Users\2876\Desktop\get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6938" y="5392581"/>
            <a:ext cx="352214" cy="3496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2" name="Прямоугольник 231"/>
          <p:cNvSpPr/>
          <p:nvPr/>
        </p:nvSpPr>
        <p:spPr>
          <a:xfrm>
            <a:off x="1549433" y="2079019"/>
            <a:ext cx="1211937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 закупок на  соответствие доведенному объему финансового обеспечения (ЛБО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)</a:t>
            </a:r>
          </a:p>
        </p:txBody>
      </p:sp>
      <p:cxnSp>
        <p:nvCxnSpPr>
          <p:cNvPr id="233" name="Соединительная линия уступом 232"/>
          <p:cNvCxnSpPr/>
          <p:nvPr/>
        </p:nvCxnSpPr>
        <p:spPr>
          <a:xfrm flipV="1">
            <a:off x="1306310" y="3310584"/>
            <a:ext cx="643995" cy="374733"/>
          </a:xfrm>
          <a:prstGeom prst="bentConnector3">
            <a:avLst>
              <a:gd name="adj1" fmla="val 98609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235" name="Овал 234"/>
          <p:cNvSpPr/>
          <p:nvPr/>
        </p:nvSpPr>
        <p:spPr>
          <a:xfrm>
            <a:off x="3007177" y="5150827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36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75" t="13910" r="17550" b="17839"/>
          <a:stretch/>
        </p:blipFill>
        <p:spPr bwMode="auto">
          <a:xfrm>
            <a:off x="3074446" y="522769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8" name="Скругленный прямоугольник 237"/>
          <p:cNvSpPr/>
          <p:nvPr/>
        </p:nvSpPr>
        <p:spPr>
          <a:xfrm>
            <a:off x="436720" y="5220483"/>
            <a:ext cx="1696151" cy="4327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/>
              <a:t>План финансово-хозяйственной деятельности (ПФХД)</a:t>
            </a:r>
          </a:p>
        </p:txBody>
      </p:sp>
      <p:sp>
        <p:nvSpPr>
          <p:cNvPr id="239" name="Прямоугольник 238"/>
          <p:cNvSpPr/>
          <p:nvPr/>
        </p:nvSpPr>
        <p:spPr>
          <a:xfrm>
            <a:off x="3470692" y="5105542"/>
            <a:ext cx="1211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 закупок на  соответствие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ПФХД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40" name="Соединительная линия уступом 239"/>
          <p:cNvCxnSpPr/>
          <p:nvPr/>
        </p:nvCxnSpPr>
        <p:spPr>
          <a:xfrm>
            <a:off x="2188532" y="5443871"/>
            <a:ext cx="818707" cy="13822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7" name="Соединительная линия уступом 6"/>
          <p:cNvCxnSpPr/>
          <p:nvPr/>
        </p:nvCxnSpPr>
        <p:spPr>
          <a:xfrm rot="16200000" flipH="1">
            <a:off x="2439003" y="4904650"/>
            <a:ext cx="935762" cy="182723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06" name="Стрелка вправо 105"/>
          <p:cNvSpPr/>
          <p:nvPr/>
        </p:nvSpPr>
        <p:spPr>
          <a:xfrm>
            <a:off x="10665938" y="3265186"/>
            <a:ext cx="304800" cy="14962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42459" y="-5409"/>
            <a:ext cx="8862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Осуществление контроля 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иными органами контроля с использованием РМИС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4576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Скругленный прямоугольник 66"/>
          <p:cNvSpPr/>
          <p:nvPr/>
        </p:nvSpPr>
        <p:spPr>
          <a:xfrm>
            <a:off x="2071872" y="1352911"/>
            <a:ext cx="9583938" cy="2658916"/>
          </a:xfrm>
          <a:prstGeom prst="roundRect">
            <a:avLst>
              <a:gd name="adj" fmla="val 6608"/>
            </a:avLst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2071872" y="4181823"/>
            <a:ext cx="9486652" cy="1937492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18138" y="6348568"/>
            <a:ext cx="2743200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8</a:t>
            </a:fld>
            <a:endParaRPr lang="ru-RU" alt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758632" y="1691468"/>
            <a:ext cx="1058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Заказчик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378658" y="5581890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ЕИС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151202" y="3346735"/>
            <a:ext cx="886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mtClean="0"/>
              <a:t>РМИС*</a:t>
            </a:r>
            <a:endParaRPr lang="ru-RU" dirty="0"/>
          </a:p>
        </p:txBody>
      </p:sp>
      <p:cxnSp>
        <p:nvCxnSpPr>
          <p:cNvPr id="30" name="Прямая со стрелкой 29"/>
          <p:cNvCxnSpPr>
            <a:stCxn id="57" idx="2"/>
            <a:endCxn id="42" idx="0"/>
          </p:cNvCxnSpPr>
          <p:nvPr/>
        </p:nvCxnSpPr>
        <p:spPr>
          <a:xfrm>
            <a:off x="9889893" y="2915181"/>
            <a:ext cx="19766" cy="18965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Скругленный прямоугольник 41"/>
          <p:cNvSpPr/>
          <p:nvPr/>
        </p:nvSpPr>
        <p:spPr>
          <a:xfrm>
            <a:off x="9143226" y="4811768"/>
            <a:ext cx="1532866" cy="85513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Открытая часть ЕИС</a:t>
            </a:r>
            <a:endParaRPr lang="ru-RU" sz="1600" dirty="0"/>
          </a:p>
        </p:txBody>
      </p:sp>
      <p:cxnSp>
        <p:nvCxnSpPr>
          <p:cNvPr id="94" name="Прямая со стрелкой 93"/>
          <p:cNvCxnSpPr>
            <a:endCxn id="104" idx="1"/>
          </p:cNvCxnSpPr>
          <p:nvPr/>
        </p:nvCxnSpPr>
        <p:spPr>
          <a:xfrm>
            <a:off x="1701056" y="2566461"/>
            <a:ext cx="1448935" cy="64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7518904" y="1362715"/>
            <a:ext cx="37550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Финансовый орган (орган контроля)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849179" y="2603552"/>
            <a:ext cx="1213618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Формирование объектов</a:t>
            </a:r>
          </a:p>
          <a:p>
            <a:pPr algn="ctr"/>
            <a:r>
              <a:rPr lang="ru-RU" sz="1050" dirty="0" smtClean="0"/>
              <a:t> контроля</a:t>
            </a:r>
            <a:endParaRPr lang="ru-RU" sz="1050" dirty="0"/>
          </a:p>
        </p:txBody>
      </p:sp>
      <p:pic>
        <p:nvPicPr>
          <p:cNvPr id="95" name="Рисунок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0278" y="2136294"/>
            <a:ext cx="518726" cy="51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0" name="Прямая со стрелкой 99"/>
          <p:cNvCxnSpPr>
            <a:stCxn id="57" idx="1"/>
            <a:endCxn id="104" idx="3"/>
          </p:cNvCxnSpPr>
          <p:nvPr/>
        </p:nvCxnSpPr>
        <p:spPr>
          <a:xfrm flipH="1">
            <a:off x="4788293" y="2572906"/>
            <a:ext cx="428244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4" name="Скругленный прямоугольник 103"/>
          <p:cNvSpPr/>
          <p:nvPr/>
        </p:nvSpPr>
        <p:spPr>
          <a:xfrm>
            <a:off x="3149991" y="2230630"/>
            <a:ext cx="1638302" cy="68455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Личный кабинет</a:t>
            </a:r>
            <a:endParaRPr lang="ru-RU" sz="1400" dirty="0"/>
          </a:p>
        </p:txBody>
      </p:sp>
      <p:cxnSp>
        <p:nvCxnSpPr>
          <p:cNvPr id="3" name="Прямая соединительная линия 2"/>
          <p:cNvCxnSpPr>
            <a:stCxn id="67" idx="2"/>
            <a:endCxn id="67" idx="0"/>
          </p:cNvCxnSpPr>
          <p:nvPr/>
        </p:nvCxnSpPr>
        <p:spPr>
          <a:xfrm flipV="1">
            <a:off x="6863841" y="1352911"/>
            <a:ext cx="0" cy="2658916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7" name="Скругленный прямоугольник 56"/>
          <p:cNvSpPr/>
          <p:nvPr/>
        </p:nvSpPr>
        <p:spPr>
          <a:xfrm>
            <a:off x="9070742" y="2230630"/>
            <a:ext cx="1638302" cy="684551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Личный кабинет</a:t>
            </a:r>
            <a:endParaRPr lang="ru-RU" sz="1400" dirty="0"/>
          </a:p>
        </p:txBody>
      </p:sp>
      <p:cxnSp>
        <p:nvCxnSpPr>
          <p:cNvPr id="66" name="Прямая со стрелкой 65"/>
          <p:cNvCxnSpPr/>
          <p:nvPr/>
        </p:nvCxnSpPr>
        <p:spPr>
          <a:xfrm>
            <a:off x="4788293" y="2725306"/>
            <a:ext cx="4282449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78" name="Рисунок 2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1167" y="3109774"/>
            <a:ext cx="518726" cy="51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9" name="TextBox 78"/>
          <p:cNvSpPr txBox="1"/>
          <p:nvPr/>
        </p:nvSpPr>
        <p:spPr>
          <a:xfrm>
            <a:off x="7759843" y="3498449"/>
            <a:ext cx="223694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Направление на размещение</a:t>
            </a:r>
          </a:p>
          <a:p>
            <a:pPr algn="ctr"/>
            <a:r>
              <a:rPr lang="ru-RU" sz="1050" dirty="0" smtClean="0"/>
              <a:t>объекта контроля с уведомлением о прохождении контроля</a:t>
            </a:r>
            <a:endParaRPr lang="ru-RU" sz="1050" dirty="0"/>
          </a:p>
        </p:txBody>
      </p:sp>
      <p:sp>
        <p:nvSpPr>
          <p:cNvPr id="22" name="TextBox 21"/>
          <p:cNvSpPr txBox="1"/>
          <p:nvPr/>
        </p:nvSpPr>
        <p:spPr>
          <a:xfrm>
            <a:off x="2071872" y="6119315"/>
            <a:ext cx="94009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* Схема осуществления контроля </a:t>
            </a:r>
            <a:r>
              <a:rPr lang="ru-RU" dirty="0"/>
              <a:t>в РМИС устанавливается </a:t>
            </a:r>
            <a:r>
              <a:rPr lang="ru-RU" dirty="0" smtClean="0"/>
              <a:t>органом контроля самостоятельно </a:t>
            </a:r>
            <a:endParaRPr lang="ru-RU" dirty="0"/>
          </a:p>
        </p:txBody>
      </p:sp>
      <p:pic>
        <p:nvPicPr>
          <p:cNvPr id="23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655042" y="3346734"/>
            <a:ext cx="259363" cy="22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TextBox 24"/>
          <p:cNvSpPr txBox="1"/>
          <p:nvPr/>
        </p:nvSpPr>
        <p:spPr>
          <a:xfrm>
            <a:off x="3042459" y="-47744"/>
            <a:ext cx="8862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Схема осуществления контроля 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заказчиков регионального и муниципального уровня при наличии РМИС,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финансовым органом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  <p:pic>
        <p:nvPicPr>
          <p:cNvPr id="24" name="Picture 3" descr="C:\Users\2876\Desktop\icon-paper-outline-drawing-silhouette-recreation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933" y="1840080"/>
            <a:ext cx="338530" cy="2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079888" y="2051440"/>
            <a:ext cx="1488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3. Уведомление о начале контроля</a:t>
            </a:r>
            <a:endParaRPr lang="ru-RU" sz="1050" dirty="0"/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127633" y="4726756"/>
            <a:ext cx="1532866" cy="85513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/>
              <a:t>Личный кабинет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756158" y="4236786"/>
            <a:ext cx="1058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Заказчик</a:t>
            </a:r>
            <a:endParaRPr lang="ru-RU" dirty="0"/>
          </a:p>
        </p:txBody>
      </p:sp>
      <p:cxnSp>
        <p:nvCxnSpPr>
          <p:cNvPr id="7" name="Соединительная линия уступом 6"/>
          <p:cNvCxnSpPr>
            <a:stCxn id="57" idx="2"/>
            <a:endCxn id="27" idx="0"/>
          </p:cNvCxnSpPr>
          <p:nvPr/>
        </p:nvCxnSpPr>
        <p:spPr>
          <a:xfrm rot="5400000">
            <a:off x="5986193" y="823055"/>
            <a:ext cx="1811575" cy="5995827"/>
          </a:xfrm>
          <a:prstGeom prst="bentConnector3">
            <a:avLst>
              <a:gd name="adj1" fmla="val 81021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750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Скругленный прямоугольник 63"/>
          <p:cNvSpPr/>
          <p:nvPr/>
        </p:nvSpPr>
        <p:spPr>
          <a:xfrm>
            <a:off x="1703816" y="1263842"/>
            <a:ext cx="4618183" cy="5218454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483178" y="1263843"/>
            <a:ext cx="4846086" cy="5218454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18138" y="6348568"/>
            <a:ext cx="2743200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9</a:t>
            </a:fld>
            <a:endParaRPr lang="ru-RU" alt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53674" y="1320774"/>
            <a:ext cx="1058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Заказчик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965982" y="5743632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ЕИС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562335" y="2612266"/>
            <a:ext cx="2932670" cy="85513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М</a:t>
            </a:r>
            <a:r>
              <a:rPr lang="ru-RU" sz="1400" dirty="0" smtClean="0"/>
              <a:t>одуль </a:t>
            </a:r>
            <a:r>
              <a:rPr lang="ru-RU" sz="1400" dirty="0"/>
              <a:t>осуществления контроля в соответствии с частью 5 статьи 99 Закона № 44-ФЗ</a:t>
            </a:r>
          </a:p>
        </p:txBody>
      </p:sp>
      <p:cxnSp>
        <p:nvCxnSpPr>
          <p:cNvPr id="30" name="Прямая со стрелкой 29"/>
          <p:cNvCxnSpPr>
            <a:stCxn id="28" idx="0"/>
            <a:endCxn id="42" idx="3"/>
          </p:cNvCxnSpPr>
          <p:nvPr/>
        </p:nvCxnSpPr>
        <p:spPr>
          <a:xfrm rot="16200000" flipV="1">
            <a:off x="6634315" y="217910"/>
            <a:ext cx="235648" cy="4553063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8" idx="2"/>
            <a:endCxn id="103" idx="3"/>
          </p:cNvCxnSpPr>
          <p:nvPr/>
        </p:nvCxnSpPr>
        <p:spPr>
          <a:xfrm rot="5400000">
            <a:off x="6433926" y="1543114"/>
            <a:ext cx="670459" cy="4519031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03" idx="0"/>
            <a:endCxn id="28" idx="1"/>
          </p:cNvCxnSpPr>
          <p:nvPr/>
        </p:nvCxnSpPr>
        <p:spPr>
          <a:xfrm rot="5400000" flipH="1" flipV="1">
            <a:off x="5388257" y="1467254"/>
            <a:ext cx="601498" cy="3746657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Скругленный прямоугольник 41"/>
          <p:cNvSpPr/>
          <p:nvPr/>
        </p:nvSpPr>
        <p:spPr>
          <a:xfrm>
            <a:off x="3048178" y="1949051"/>
            <a:ext cx="1427429" cy="85513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Открытая часть ЕИС</a:t>
            </a:r>
            <a:endParaRPr lang="ru-RU" sz="1600" dirty="0"/>
          </a:p>
        </p:txBody>
      </p:sp>
      <p:pic>
        <p:nvPicPr>
          <p:cNvPr id="44" name="Picture 3" descr="C:\Users\2876\Desktop\icon-paper-outline-drawing-silhouette-recre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301" y="3893547"/>
            <a:ext cx="338530" cy="2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7763" y="2093275"/>
            <a:ext cx="518726" cy="51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1282" y="2804185"/>
            <a:ext cx="518726" cy="51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4994256" y="4104907"/>
            <a:ext cx="1488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3. Уведомление о начале контроля</a:t>
            </a:r>
            <a:endParaRPr lang="ru-RU" sz="1050" dirty="0"/>
          </a:p>
        </p:txBody>
      </p:sp>
      <p:sp>
        <p:nvSpPr>
          <p:cNvPr id="61" name="TextBox 60"/>
          <p:cNvSpPr txBox="1"/>
          <p:nvPr/>
        </p:nvSpPr>
        <p:spPr>
          <a:xfrm>
            <a:off x="6547981" y="2494441"/>
            <a:ext cx="11957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5. Направление на размещение</a:t>
            </a:r>
            <a:endParaRPr lang="ru-RU" sz="1050" dirty="0"/>
          </a:p>
        </p:txBody>
      </p:sp>
      <p:sp>
        <p:nvSpPr>
          <p:cNvPr id="62" name="TextBox 61"/>
          <p:cNvSpPr txBox="1"/>
          <p:nvPr/>
        </p:nvSpPr>
        <p:spPr>
          <a:xfrm>
            <a:off x="5320315" y="3201334"/>
            <a:ext cx="1206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2. Направление на контроль</a:t>
            </a:r>
            <a:endParaRPr lang="ru-RU" sz="1050" dirty="0"/>
          </a:p>
        </p:txBody>
      </p:sp>
      <p:sp>
        <p:nvSpPr>
          <p:cNvPr id="75" name="TextBox 74"/>
          <p:cNvSpPr txBox="1"/>
          <p:nvPr/>
        </p:nvSpPr>
        <p:spPr>
          <a:xfrm>
            <a:off x="6321999" y="4493907"/>
            <a:ext cx="15528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4.1 Уведомление о прохождении контроля</a:t>
            </a:r>
            <a:endParaRPr lang="ru-RU" sz="1050" dirty="0"/>
          </a:p>
        </p:txBody>
      </p:sp>
      <p:sp>
        <p:nvSpPr>
          <p:cNvPr id="77" name="TextBox 76"/>
          <p:cNvSpPr txBox="1"/>
          <p:nvPr/>
        </p:nvSpPr>
        <p:spPr>
          <a:xfrm>
            <a:off x="7840319" y="5020456"/>
            <a:ext cx="117405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4.2 Протокол несоответствия</a:t>
            </a:r>
            <a:endParaRPr lang="ru-RU" sz="1050" dirty="0"/>
          </a:p>
        </p:txBody>
      </p:sp>
      <p:cxnSp>
        <p:nvCxnSpPr>
          <p:cNvPr id="93" name="Прямая со стрелкой 92"/>
          <p:cNvCxnSpPr>
            <a:endCxn id="103" idx="1"/>
          </p:cNvCxnSpPr>
          <p:nvPr/>
        </p:nvCxnSpPr>
        <p:spPr>
          <a:xfrm>
            <a:off x="1378032" y="4137859"/>
            <a:ext cx="17436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018119" y="5791218"/>
            <a:ext cx="4163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Подсистема управления закупками ГИИС «Электронный бюджет»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538293" y="4395492"/>
            <a:ext cx="12136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1. Формирование объектов</a:t>
            </a:r>
          </a:p>
          <a:p>
            <a:pPr algn="ctr"/>
            <a:r>
              <a:rPr lang="ru-RU" sz="1050" dirty="0" smtClean="0"/>
              <a:t> контроля</a:t>
            </a:r>
          </a:p>
          <a:p>
            <a:pPr algn="ctr"/>
            <a:r>
              <a:rPr lang="ru-RU" sz="1050" dirty="0" smtClean="0"/>
              <a:t>(из ВСРЗ или РМИС при наличии)</a:t>
            </a:r>
            <a:endParaRPr lang="ru-RU" sz="1050" dirty="0"/>
          </a:p>
        </p:txBody>
      </p:sp>
      <p:pic>
        <p:nvPicPr>
          <p:cNvPr id="9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392" y="3945284"/>
            <a:ext cx="518726" cy="51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9" name="Прямая со стрелкой 39"/>
          <p:cNvCxnSpPr>
            <a:stCxn id="28" idx="3"/>
            <a:endCxn id="103" idx="2"/>
          </p:cNvCxnSpPr>
          <p:nvPr/>
        </p:nvCxnSpPr>
        <p:spPr>
          <a:xfrm flipH="1">
            <a:off x="3815678" y="3039833"/>
            <a:ext cx="6679327" cy="1594553"/>
          </a:xfrm>
          <a:prstGeom prst="bentConnector4">
            <a:avLst>
              <a:gd name="adj1" fmla="val -3423"/>
              <a:gd name="adj2" fmla="val 114336"/>
            </a:avLst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 rot="10800000" flipV="1">
            <a:off x="4522579" y="3467399"/>
            <a:ext cx="4735968" cy="996875"/>
          </a:xfrm>
          <a:prstGeom prst="bentConnector3">
            <a:avLst>
              <a:gd name="adj1" fmla="val -269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1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298841" y="3525371"/>
            <a:ext cx="259363" cy="22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2" descr="alert, exclamation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2224" y="2672095"/>
            <a:ext cx="264179" cy="2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Скругленный прямоугольник 102"/>
          <p:cNvSpPr/>
          <p:nvPr/>
        </p:nvSpPr>
        <p:spPr>
          <a:xfrm>
            <a:off x="3121716" y="3641331"/>
            <a:ext cx="1387923" cy="99305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Личный кабинет</a:t>
            </a:r>
          </a:p>
        </p:txBody>
      </p:sp>
      <p:pic>
        <p:nvPicPr>
          <p:cNvPr id="113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053046" y="2292414"/>
            <a:ext cx="259363" cy="22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3" descr="C:\Users\2876\Desktop\icon-paper-outline-drawing-silhouette-recre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6054" y="4286380"/>
            <a:ext cx="338530" cy="2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5" descr="C:\Users\2876\Desktop\documen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1463" y="4743684"/>
            <a:ext cx="239017" cy="299664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7154210" y="1322875"/>
            <a:ext cx="1729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Орган контроля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042459" y="-47744"/>
            <a:ext cx="8862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Схема осуществления контроля 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заказчиков регионального и муниципального уровня при отсутствии РМИС,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финансовым органом  (Федеральным казначейством при передаче полномочий по контролю)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406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14893</TotalTime>
  <Words>1522</Words>
  <Application>Microsoft Office PowerPoint</Application>
  <PresentationFormat>Произвольный</PresentationFormat>
  <Paragraphs>278</Paragraphs>
  <Slides>14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3" baseType="lpstr">
      <vt:lpstr>Arial</vt:lpstr>
      <vt:lpstr>Calibri</vt:lpstr>
      <vt:lpstr>Times New Roman</vt:lpstr>
      <vt:lpstr>Arial Black</vt:lpstr>
      <vt:lpstr>Calibri Light</vt:lpstr>
      <vt:lpstr>Open Sans Condensed</vt:lpstr>
      <vt:lpstr>Open Sans Condensed Light</vt:lpstr>
      <vt:lpstr>Тема Office</vt:lpstr>
      <vt:lpstr>Visio.Drawing.15</vt:lpstr>
      <vt:lpstr>Презентация PowerPoint</vt:lpstr>
      <vt:lpstr>Субъекты контроля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Шишов Павел Александрович</cp:lastModifiedBy>
  <cp:revision>1211</cp:revision>
  <cp:lastPrinted>2016-11-24T14:26:53Z</cp:lastPrinted>
  <dcterms:created xsi:type="dcterms:W3CDTF">2015-03-03T16:27:21Z</dcterms:created>
  <dcterms:modified xsi:type="dcterms:W3CDTF">2016-12-05T06:49:54Z</dcterms:modified>
</cp:coreProperties>
</file>