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Default Extension="vsdx" ContentType="application/vnd.ms-visio.drawing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1"/>
  </p:sldMasterIdLst>
  <p:notesMasterIdLst>
    <p:notesMasterId r:id="rId26"/>
  </p:notesMasterIdLst>
  <p:sldIdLst>
    <p:sldId id="291" r:id="rId2"/>
    <p:sldId id="383" r:id="rId3"/>
    <p:sldId id="409" r:id="rId4"/>
    <p:sldId id="375" r:id="rId5"/>
    <p:sldId id="376" r:id="rId6"/>
    <p:sldId id="408" r:id="rId7"/>
    <p:sldId id="411" r:id="rId8"/>
    <p:sldId id="381" r:id="rId9"/>
    <p:sldId id="412" r:id="rId10"/>
    <p:sldId id="413" r:id="rId11"/>
    <p:sldId id="370" r:id="rId12"/>
    <p:sldId id="373" r:id="rId13"/>
    <p:sldId id="414" r:id="rId14"/>
    <p:sldId id="393" r:id="rId15"/>
    <p:sldId id="394" r:id="rId16"/>
    <p:sldId id="415" r:id="rId17"/>
    <p:sldId id="396" r:id="rId18"/>
    <p:sldId id="397" r:id="rId19"/>
    <p:sldId id="399" r:id="rId20"/>
    <p:sldId id="400" r:id="rId21"/>
    <p:sldId id="402" r:id="rId22"/>
    <p:sldId id="404" r:id="rId23"/>
    <p:sldId id="406" r:id="rId24"/>
    <p:sldId id="405" r:id="rId25"/>
  </p:sldIdLst>
  <p:sldSz cx="12192000" cy="6858000"/>
  <p:notesSz cx="6797675" cy="9926638"/>
  <p:embeddedFontLst>
    <p:embeddedFont>
      <p:font typeface="Open Sans Condensed" charset="0"/>
      <p:bold r:id="rId27"/>
    </p:embeddedFont>
    <p:embeddedFont>
      <p:font typeface="Calibri" pitchFamily="34" charset="0"/>
      <p:regular r:id="rId28"/>
      <p:bold r:id="rId29"/>
      <p:italic r:id="rId30"/>
      <p:boldItalic r:id="rId31"/>
    </p:embeddedFont>
    <p:embeddedFont>
      <p:font typeface="Open Sans Condensed Light" charset="0"/>
      <p:regular r:id="rId32"/>
      <p:italic r:id="rId33"/>
    </p:embeddedFont>
    <p:embeddedFont>
      <p:font typeface="Calibri Light" charset="0"/>
      <p:regular r:id="rId34"/>
      <p:italic r:id="rId35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E68900"/>
    <a:srgbClr val="002346"/>
    <a:srgbClr val="FF9900"/>
    <a:srgbClr val="FF6600"/>
    <a:srgbClr val="426E24"/>
    <a:srgbClr val="33521E"/>
    <a:srgbClr val="ECD6A5"/>
    <a:srgbClr val="58ACC8"/>
    <a:srgbClr val="E6E6E6"/>
    <a:srgbClr val="FFF1C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150" autoAdjust="0"/>
    <p:restoredTop sz="99467" autoAdjust="0"/>
  </p:normalViewPr>
  <p:slideViewPr>
    <p:cSldViewPr snapToGrid="0" showGuides="1">
      <p:cViewPr varScale="1">
        <p:scale>
          <a:sx n="116" d="100"/>
          <a:sy n="116" d="100"/>
        </p:scale>
        <p:origin x="-786" y="-114"/>
      </p:cViewPr>
      <p:guideLst>
        <p:guide orient="horz" pos="1529"/>
        <p:guide pos="3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us.gov.ru/" TargetMode="Externa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hyperlink" Target="http://www.bus.gov.ru/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5DCA98-52F9-44E9-92E2-A84BBEA01739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8103330-62A7-4E03-A545-BDDED0D8ADA3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2296882F-6ED9-4DBC-A101-4078EE9303C4}" type="parTrans" cxnId="{230971C5-0BB0-4885-889C-9469DB7F522D}">
      <dgm:prSet/>
      <dgm:spPr/>
      <dgm:t>
        <a:bodyPr/>
        <a:lstStyle/>
        <a:p>
          <a:endParaRPr lang="ru-RU"/>
        </a:p>
      </dgm:t>
    </dgm:pt>
    <dgm:pt modelId="{4344B068-69BF-4DBF-989B-8802E14DA109}" type="sibTrans" cxnId="{230971C5-0BB0-4885-889C-9469DB7F522D}">
      <dgm:prSet/>
      <dgm:spPr/>
      <dgm:t>
        <a:bodyPr/>
        <a:lstStyle/>
        <a:p>
          <a:endParaRPr lang="ru-RU"/>
        </a:p>
      </dgm:t>
    </dgm:pt>
    <dgm:pt modelId="{A6C4A332-5284-4996-997A-908951C931A2}">
      <dgm:prSet phldrT="[Текст]"/>
      <dgm:spPr/>
      <dgm:t>
        <a:bodyPr/>
        <a:lstStyle/>
        <a:p>
          <a:r>
            <a:rPr lang="ru-RU" dirty="0" smtClean="0"/>
            <a:t>Контроль ПЗ осуществляется путем сравнения с данными по ЛС из АСФК (по закрытому ЛС – из закрытой части АСФК).</a:t>
          </a:r>
          <a:endParaRPr lang="ru-RU" dirty="0"/>
        </a:p>
      </dgm:t>
    </dgm:pt>
    <dgm:pt modelId="{EABBE179-8D6D-44A7-9EC6-6984CB2A1B52}" type="parTrans" cxnId="{0574660E-4DD3-49CF-A81D-4512A5FCF917}">
      <dgm:prSet/>
      <dgm:spPr/>
      <dgm:t>
        <a:bodyPr/>
        <a:lstStyle/>
        <a:p>
          <a:endParaRPr lang="ru-RU"/>
        </a:p>
      </dgm:t>
    </dgm:pt>
    <dgm:pt modelId="{675B90C6-446B-4D1A-A845-C4AAE85C3883}" type="sibTrans" cxnId="{0574660E-4DD3-49CF-A81D-4512A5FCF917}">
      <dgm:prSet/>
      <dgm:spPr/>
      <dgm:t>
        <a:bodyPr/>
        <a:lstStyle/>
        <a:p>
          <a:endParaRPr lang="ru-RU"/>
        </a:p>
      </dgm:t>
    </dgm:pt>
    <dgm:pt modelId="{C0817B46-1331-4968-AA96-53B9AA1B7D4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5FC24960-555A-4DB7-B778-A3AD20519102}" type="parTrans" cxnId="{2A30C86D-7C2C-4D16-BAE1-D7357E2E8CA1}">
      <dgm:prSet/>
      <dgm:spPr/>
      <dgm:t>
        <a:bodyPr/>
        <a:lstStyle/>
        <a:p>
          <a:endParaRPr lang="ru-RU"/>
        </a:p>
      </dgm:t>
    </dgm:pt>
    <dgm:pt modelId="{17009F4C-A4AC-46C2-AE79-B617616F8842}" type="sibTrans" cxnId="{2A30C86D-7C2C-4D16-BAE1-D7357E2E8CA1}">
      <dgm:prSet/>
      <dgm:spPr/>
      <dgm:t>
        <a:bodyPr/>
        <a:lstStyle/>
        <a:p>
          <a:endParaRPr lang="ru-RU"/>
        </a:p>
      </dgm:t>
    </dgm:pt>
    <dgm:pt modelId="{4D20C8F7-7894-4739-BB5A-B9AA82E0B588}">
      <dgm:prSet phldrT="[Текст]"/>
      <dgm:spPr/>
      <dgm:t>
        <a:bodyPr/>
        <a:lstStyle/>
        <a:p>
          <a:r>
            <a:rPr lang="ru-RU" dirty="0" smtClean="0"/>
            <a:t>Информация для контроля ПЗ бюджетных и автономных учреждений о показателях ПФХД берется на сайте ГМУ (</a:t>
          </a:r>
          <a:r>
            <a:rPr lang="en-US" dirty="0" smtClean="0">
              <a:hlinkClick xmlns:r="http://schemas.openxmlformats.org/officeDocument/2006/relationships" r:id="rId1"/>
            </a:rPr>
            <a:t>www.bus.gov.ru</a:t>
          </a:r>
          <a:r>
            <a:rPr lang="ru-RU" dirty="0" smtClean="0"/>
            <a:t>)</a:t>
          </a:r>
          <a:br>
            <a:rPr lang="ru-RU" dirty="0" smtClean="0"/>
          </a:br>
          <a:r>
            <a:rPr lang="ru-RU" dirty="0" smtClean="0"/>
            <a:t> или из надлежащим образом оформленного, представленного Заказчиком ПФХД на бумажном носителе.</a:t>
          </a:r>
          <a:endParaRPr lang="ru-RU" dirty="0"/>
        </a:p>
      </dgm:t>
    </dgm:pt>
    <dgm:pt modelId="{34B079E7-1DC1-4650-962A-BF1E5223878F}" type="parTrans" cxnId="{94284B3E-021E-4A21-9E7F-C4A5D44D9BE2}">
      <dgm:prSet/>
      <dgm:spPr/>
      <dgm:t>
        <a:bodyPr/>
        <a:lstStyle/>
        <a:p>
          <a:endParaRPr lang="ru-RU"/>
        </a:p>
      </dgm:t>
    </dgm:pt>
    <dgm:pt modelId="{DCBFB105-7A7B-4463-89DE-75792BD1435D}" type="sibTrans" cxnId="{94284B3E-021E-4A21-9E7F-C4A5D44D9BE2}">
      <dgm:prSet/>
      <dgm:spPr/>
      <dgm:t>
        <a:bodyPr/>
        <a:lstStyle/>
        <a:p>
          <a:endParaRPr lang="ru-RU"/>
        </a:p>
      </dgm:t>
    </dgm:pt>
    <dgm:pt modelId="{7408F1F0-F7FF-4D25-BE85-FE9CA001E3C7}">
      <dgm:prSet phldrT="[Текст]"/>
      <dgm:spPr/>
      <dgm:t>
        <a:bodyPr/>
        <a:lstStyle/>
        <a:p>
          <a:r>
            <a:rPr lang="ru-RU" dirty="0" smtClean="0"/>
            <a:t>Информация об НПА, подтверждающих сумму планируемых закупок за пределами планового периода направляется через СУФД, либо предоставляется на бумажном носителе по форме , установленной Приказом Минфина России № 104н. </a:t>
          </a:r>
          <a:endParaRPr lang="ru-RU" dirty="0"/>
        </a:p>
      </dgm:t>
    </dgm:pt>
    <dgm:pt modelId="{2BDA2681-A4AB-482F-A61C-B467085F5E67}" type="parTrans" cxnId="{F9BCBB55-C8E6-4662-A8C5-7A505A1B6701}">
      <dgm:prSet/>
      <dgm:spPr/>
      <dgm:t>
        <a:bodyPr/>
        <a:lstStyle/>
        <a:p>
          <a:endParaRPr lang="ru-RU"/>
        </a:p>
      </dgm:t>
    </dgm:pt>
    <dgm:pt modelId="{F30210F8-768F-4900-A3C2-9B1B81134703}" type="sibTrans" cxnId="{F9BCBB55-C8E6-4662-A8C5-7A505A1B6701}">
      <dgm:prSet/>
      <dgm:spPr/>
      <dgm:t>
        <a:bodyPr/>
        <a:lstStyle/>
        <a:p>
          <a:endParaRPr lang="ru-RU"/>
        </a:p>
      </dgm:t>
    </dgm:pt>
    <dgm:pt modelId="{4DCD917A-21E9-4C82-BDA0-C78735530D61}">
      <dgm:prSet phldrT="[Текст]"/>
      <dgm:spPr/>
      <dgm:t>
        <a:bodyPr/>
        <a:lstStyle/>
        <a:p>
          <a:r>
            <a:rPr lang="ru-RU" dirty="0" smtClean="0"/>
            <a:t>4</a:t>
          </a:r>
          <a:endParaRPr lang="ru-RU" dirty="0"/>
        </a:p>
      </dgm:t>
    </dgm:pt>
    <dgm:pt modelId="{C5C53EFC-8F71-4787-AA3B-2ED4FDA1B167}" type="parTrans" cxnId="{0B014476-2328-4D7F-8FC4-2D013B709982}">
      <dgm:prSet/>
      <dgm:spPr/>
      <dgm:t>
        <a:bodyPr/>
        <a:lstStyle/>
        <a:p>
          <a:endParaRPr lang="ru-RU"/>
        </a:p>
      </dgm:t>
    </dgm:pt>
    <dgm:pt modelId="{5FF4D673-F3A8-4F8A-BE4E-07434DD5EF0B}" type="sibTrans" cxnId="{0B014476-2328-4D7F-8FC4-2D013B709982}">
      <dgm:prSet/>
      <dgm:spPr/>
      <dgm:t>
        <a:bodyPr/>
        <a:lstStyle/>
        <a:p>
          <a:endParaRPr lang="ru-RU"/>
        </a:p>
      </dgm:t>
    </dgm:pt>
    <dgm:pt modelId="{13EF3108-FD85-4921-A0AD-D55E401553DE}">
      <dgm:prSet phldrT="[Текст]"/>
      <dgm:spPr/>
      <dgm:t>
        <a:bodyPr/>
        <a:lstStyle/>
        <a:p>
          <a:r>
            <a:rPr lang="ru-RU" dirty="0" smtClean="0"/>
            <a:t>Контроль извещения на закупку, сформированного на основании ПГЗ, содержащего сведения, составляющие </a:t>
          </a:r>
          <a:r>
            <a:rPr lang="ru-RU" dirty="0" err="1" smtClean="0"/>
            <a:t>гостайну</a:t>
          </a:r>
          <a:r>
            <a:rPr lang="ru-RU" dirty="0" smtClean="0"/>
            <a:t>  осуществляется на основании сведений о ПГЗ, хранящихся в закрытой части АСФК.</a:t>
          </a:r>
          <a:endParaRPr lang="ru-RU" u="sng" dirty="0"/>
        </a:p>
      </dgm:t>
    </dgm:pt>
    <dgm:pt modelId="{C1AABEFE-1A80-499D-92A8-A9DE817C97F6}" type="parTrans" cxnId="{FCDA8E2A-0A47-4513-B416-1AD4B7461D89}">
      <dgm:prSet/>
      <dgm:spPr/>
      <dgm:t>
        <a:bodyPr/>
        <a:lstStyle/>
        <a:p>
          <a:endParaRPr lang="ru-RU"/>
        </a:p>
      </dgm:t>
    </dgm:pt>
    <dgm:pt modelId="{825A9E5C-FC91-4A19-8890-E48C65F8C073}" type="sibTrans" cxnId="{FCDA8E2A-0A47-4513-B416-1AD4B7461D89}">
      <dgm:prSet/>
      <dgm:spPr/>
      <dgm:t>
        <a:bodyPr/>
        <a:lstStyle/>
        <a:p>
          <a:endParaRPr lang="ru-RU"/>
        </a:p>
      </dgm:t>
    </dgm:pt>
    <dgm:pt modelId="{9215ABBF-5D6D-4558-847E-AE880535DFF9}">
      <dgm:prSet phldrT="[Текст]"/>
      <dgm:spPr/>
      <dgm:t>
        <a:bodyPr/>
        <a:lstStyle/>
        <a:p>
          <a:r>
            <a:rPr lang="ru-RU" dirty="0" smtClean="0"/>
            <a:t>5</a:t>
          </a:r>
          <a:endParaRPr lang="ru-RU" dirty="0"/>
        </a:p>
      </dgm:t>
    </dgm:pt>
    <dgm:pt modelId="{E40679C0-BCC3-4948-AD7D-E92836096696}" type="parTrans" cxnId="{FAD86F99-26D0-4D5E-84AB-232CAF7CA227}">
      <dgm:prSet/>
      <dgm:spPr/>
      <dgm:t>
        <a:bodyPr/>
        <a:lstStyle/>
        <a:p>
          <a:endParaRPr lang="ru-RU"/>
        </a:p>
      </dgm:t>
    </dgm:pt>
    <dgm:pt modelId="{7B21805D-93B8-45B1-9742-727087BEFAA4}" type="sibTrans" cxnId="{FAD86F99-26D0-4D5E-84AB-232CAF7CA227}">
      <dgm:prSet/>
      <dgm:spPr/>
      <dgm:t>
        <a:bodyPr/>
        <a:lstStyle/>
        <a:p>
          <a:endParaRPr lang="ru-RU"/>
        </a:p>
      </dgm:t>
    </dgm:pt>
    <dgm:pt modelId="{1FD06F09-027F-408D-B647-93D23AD92AC9}">
      <dgm:prSet phldrT="[Текст]"/>
      <dgm:spPr/>
      <dgm:t>
        <a:bodyPr/>
        <a:lstStyle/>
        <a:p>
          <a:r>
            <a:rPr lang="ru-RU" dirty="0" smtClean="0"/>
            <a:t>Контроль ПЗ и ПГЗ, содержащих сведения, составляющие </a:t>
          </a:r>
          <a:r>
            <a:rPr lang="ru-RU" dirty="0" err="1" smtClean="0"/>
            <a:t>гостайну</a:t>
          </a:r>
          <a:r>
            <a:rPr lang="ru-RU" dirty="0" smtClean="0"/>
            <a:t> , осуществляется только при предоставлении  их на бумажном носителе.</a:t>
          </a:r>
          <a:endParaRPr lang="ru-RU" dirty="0"/>
        </a:p>
      </dgm:t>
    </dgm:pt>
    <dgm:pt modelId="{4DF9124C-7C80-41FD-94AA-B0148D5EBC0E}" type="parTrans" cxnId="{8008FC37-1AEF-4AFF-AF0F-E9B448856015}">
      <dgm:prSet/>
      <dgm:spPr/>
      <dgm:t>
        <a:bodyPr/>
        <a:lstStyle/>
        <a:p>
          <a:endParaRPr lang="ru-RU"/>
        </a:p>
      </dgm:t>
    </dgm:pt>
    <dgm:pt modelId="{4C3AC98D-F620-4416-B7BD-A915A472BA3E}" type="sibTrans" cxnId="{8008FC37-1AEF-4AFF-AF0F-E9B448856015}">
      <dgm:prSet/>
      <dgm:spPr/>
      <dgm:t>
        <a:bodyPr/>
        <a:lstStyle/>
        <a:p>
          <a:endParaRPr lang="ru-RU"/>
        </a:p>
      </dgm:t>
    </dgm:pt>
    <dgm:pt modelId="{232BFB99-CB6D-46E5-9862-6FF20CB4DCC0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BE072DF9-8E5F-437B-AB64-20AC012439B5}" type="parTrans" cxnId="{C114331F-8352-452B-933C-9341FC332161}">
      <dgm:prSet/>
      <dgm:spPr/>
      <dgm:t>
        <a:bodyPr/>
        <a:lstStyle/>
        <a:p>
          <a:endParaRPr lang="ru-RU"/>
        </a:p>
      </dgm:t>
    </dgm:pt>
    <dgm:pt modelId="{B51473EA-0F8C-4ED4-878C-A231CD60FEA1}" type="sibTrans" cxnId="{C114331F-8352-452B-933C-9341FC332161}">
      <dgm:prSet/>
      <dgm:spPr/>
      <dgm:t>
        <a:bodyPr/>
        <a:lstStyle/>
        <a:p>
          <a:endParaRPr lang="ru-RU"/>
        </a:p>
      </dgm:t>
    </dgm:pt>
    <dgm:pt modelId="{82A4BE59-A19B-4388-9038-77CE5084CC2D}">
      <dgm:prSet phldrT="[Текст]"/>
      <dgm:spPr/>
      <dgm:t>
        <a:bodyPr/>
        <a:lstStyle/>
        <a:p>
          <a:r>
            <a:rPr lang="ru-RU" dirty="0" smtClean="0"/>
            <a:t>При изменении свободного остатка ЛБО необходимо повторно осуществить контроль ПЗ. При </a:t>
          </a:r>
          <a:r>
            <a:rPr lang="ru-RU" dirty="0" err="1" smtClean="0"/>
            <a:t>непрохождении</a:t>
          </a:r>
          <a:r>
            <a:rPr lang="ru-RU" dirty="0" smtClean="0"/>
            <a:t> контроля блокируется размещение извещений (для ФОИВ и ФКУ- в тот же день, для АУ , БУ, ГУП/МУП- через 30 дней).</a:t>
          </a:r>
          <a:endParaRPr lang="ru-RU" dirty="0"/>
        </a:p>
      </dgm:t>
    </dgm:pt>
    <dgm:pt modelId="{34CCCA22-D193-46F8-937A-7FECCE49EB59}" type="parTrans" cxnId="{1901B76F-37BD-4684-91B6-29D6C05EBAC5}">
      <dgm:prSet/>
      <dgm:spPr/>
      <dgm:t>
        <a:bodyPr/>
        <a:lstStyle/>
        <a:p>
          <a:endParaRPr lang="ru-RU"/>
        </a:p>
      </dgm:t>
    </dgm:pt>
    <dgm:pt modelId="{35A5BE41-2DC0-43A2-AE69-55925DC712BA}" type="sibTrans" cxnId="{1901B76F-37BD-4684-91B6-29D6C05EBAC5}">
      <dgm:prSet/>
      <dgm:spPr/>
      <dgm:t>
        <a:bodyPr/>
        <a:lstStyle/>
        <a:p>
          <a:endParaRPr lang="ru-RU"/>
        </a:p>
      </dgm:t>
    </dgm:pt>
    <dgm:pt modelId="{2722FE12-FA4E-494F-A2E4-207AB9312A03}">
      <dgm:prSet phldrT="[Текст]"/>
      <dgm:spPr/>
      <dgm:t>
        <a:bodyPr/>
        <a:lstStyle/>
        <a:p>
          <a:r>
            <a:rPr lang="ru-RU" b="0" dirty="0" smtClean="0"/>
            <a:t>Для</a:t>
          </a:r>
          <a:r>
            <a:rPr lang="ru-RU" dirty="0" smtClean="0"/>
            <a:t> ФОИВ и ФКУ осуществляется постановка на учет принимаемого БО </a:t>
          </a:r>
          <a:r>
            <a:rPr lang="ru-RU" i="1" dirty="0" smtClean="0"/>
            <a:t>тип 1 </a:t>
          </a:r>
          <a:r>
            <a:rPr lang="ru-RU" dirty="0" smtClean="0"/>
            <a:t>не позднее чем за три дня до размещения извещения о закупке.</a:t>
          </a:r>
          <a:endParaRPr lang="ru-RU" dirty="0"/>
        </a:p>
      </dgm:t>
    </dgm:pt>
    <dgm:pt modelId="{3A5AC48A-A87C-495D-A9C6-5537367B91BC}" type="parTrans" cxnId="{90073993-C08B-4FA8-BFAC-A10D7C366143}">
      <dgm:prSet/>
      <dgm:spPr/>
      <dgm:t>
        <a:bodyPr/>
        <a:lstStyle/>
        <a:p>
          <a:endParaRPr lang="ru-RU"/>
        </a:p>
      </dgm:t>
    </dgm:pt>
    <dgm:pt modelId="{89FF5F5E-4E5F-4F85-B58D-11C442A6AD51}" type="sibTrans" cxnId="{90073993-C08B-4FA8-BFAC-A10D7C366143}">
      <dgm:prSet/>
      <dgm:spPr/>
      <dgm:t>
        <a:bodyPr/>
        <a:lstStyle/>
        <a:p>
          <a:endParaRPr lang="ru-RU"/>
        </a:p>
      </dgm:t>
    </dgm:pt>
    <dgm:pt modelId="{D42C8B78-81C4-4A79-81F6-E7422A74AA9D}">
      <dgm:prSet phldrT="[Текст]"/>
      <dgm:spPr/>
      <dgm:t>
        <a:bodyPr/>
        <a:lstStyle/>
        <a:p>
          <a:r>
            <a:rPr lang="ru-RU" dirty="0" smtClean="0"/>
            <a:t>6</a:t>
          </a:r>
          <a:endParaRPr lang="ru-RU" dirty="0"/>
        </a:p>
      </dgm:t>
    </dgm:pt>
    <dgm:pt modelId="{DC743A49-4A4A-4557-9011-DD7F513FB242}" type="parTrans" cxnId="{2802EA30-057E-48A4-BEDB-EB5569EE1BFB}">
      <dgm:prSet/>
      <dgm:spPr/>
      <dgm:t>
        <a:bodyPr/>
        <a:lstStyle/>
        <a:p>
          <a:endParaRPr lang="ru-RU"/>
        </a:p>
      </dgm:t>
    </dgm:pt>
    <dgm:pt modelId="{44773D3E-2A8E-4412-BAE7-B1037B4FDA37}" type="sibTrans" cxnId="{2802EA30-057E-48A4-BEDB-EB5569EE1BFB}">
      <dgm:prSet/>
      <dgm:spPr/>
      <dgm:t>
        <a:bodyPr/>
        <a:lstStyle/>
        <a:p>
          <a:endParaRPr lang="ru-RU"/>
        </a:p>
      </dgm:t>
    </dgm:pt>
    <dgm:pt modelId="{2EB2C126-5A5B-492B-94AB-93E37DD5DE4C}">
      <dgm:prSet phldrT="[Текст]"/>
      <dgm:spPr/>
      <dgm:t>
        <a:bodyPr/>
        <a:lstStyle/>
        <a:p>
          <a:r>
            <a:rPr lang="ru-RU" dirty="0" smtClean="0"/>
            <a:t>3</a:t>
          </a:r>
          <a:endParaRPr lang="ru-RU" dirty="0"/>
        </a:p>
      </dgm:t>
    </dgm:pt>
    <dgm:pt modelId="{A002975D-FF9D-4973-9EA1-6A211DFB30C2}" type="sibTrans" cxnId="{0845E03A-9849-4BD5-A2D7-FCF98EE3F852}">
      <dgm:prSet/>
      <dgm:spPr/>
      <dgm:t>
        <a:bodyPr/>
        <a:lstStyle/>
        <a:p>
          <a:endParaRPr lang="ru-RU"/>
        </a:p>
      </dgm:t>
    </dgm:pt>
    <dgm:pt modelId="{52BBB9D6-2000-45C1-B17D-22A79CD912E4}" type="parTrans" cxnId="{0845E03A-9849-4BD5-A2D7-FCF98EE3F852}">
      <dgm:prSet/>
      <dgm:spPr/>
      <dgm:t>
        <a:bodyPr/>
        <a:lstStyle/>
        <a:p>
          <a:endParaRPr lang="ru-RU"/>
        </a:p>
      </dgm:t>
    </dgm:pt>
    <dgm:pt modelId="{30ABCB5C-1E44-46B9-B1B1-4CFBC609093C}">
      <dgm:prSet phldrT="[Текст]"/>
      <dgm:spPr/>
      <dgm:t>
        <a:bodyPr/>
        <a:lstStyle/>
        <a:p>
          <a:r>
            <a:rPr lang="ru-RU" dirty="0" smtClean="0"/>
            <a:t>Срок контроля по открытым закупкам – 1 день с момента направления уведомления о начале контроля. Срок контроля по закрытым закупкам – 3 дня с проставления отметки на 1 экземпляре объекта контроля на бумажном носителе.</a:t>
          </a:r>
          <a:endParaRPr lang="ru-RU" dirty="0"/>
        </a:p>
      </dgm:t>
    </dgm:pt>
    <dgm:pt modelId="{F394A423-E7C3-40FC-82F5-B9B0717CB938}" type="parTrans" cxnId="{833C1FE2-67DD-410C-AFDD-2305F19C1D24}">
      <dgm:prSet/>
      <dgm:spPr/>
      <dgm:t>
        <a:bodyPr/>
        <a:lstStyle/>
        <a:p>
          <a:endParaRPr lang="ru-RU"/>
        </a:p>
      </dgm:t>
    </dgm:pt>
    <dgm:pt modelId="{8A68E2B6-C0BD-4BDE-B736-3E56E847E781}" type="sibTrans" cxnId="{833C1FE2-67DD-410C-AFDD-2305F19C1D24}">
      <dgm:prSet/>
      <dgm:spPr/>
      <dgm:t>
        <a:bodyPr/>
        <a:lstStyle/>
        <a:p>
          <a:endParaRPr lang="ru-RU"/>
        </a:p>
      </dgm:t>
    </dgm:pt>
    <dgm:pt modelId="{E63A4124-1571-4C9D-A249-62878A152B43}">
      <dgm:prSet phldrT="[Текст]"/>
      <dgm:spPr/>
      <dgm:t>
        <a:bodyPr/>
        <a:lstStyle/>
        <a:p>
          <a:r>
            <a:rPr lang="ru-RU" smtClean="0"/>
            <a:t>7</a:t>
          </a:r>
          <a:endParaRPr lang="ru-RU"/>
        </a:p>
      </dgm:t>
    </dgm:pt>
    <dgm:pt modelId="{73F8CE5C-8253-44E5-A084-028F4D025B38}" type="sibTrans" cxnId="{834B2A25-55AD-421F-876B-7ADB175897B1}">
      <dgm:prSet/>
      <dgm:spPr/>
      <dgm:t>
        <a:bodyPr/>
        <a:lstStyle/>
        <a:p>
          <a:endParaRPr lang="ru-RU"/>
        </a:p>
      </dgm:t>
    </dgm:pt>
    <dgm:pt modelId="{05D693F0-C9BD-40EE-93EB-7D527EC04A37}" type="parTrans" cxnId="{834B2A25-55AD-421F-876B-7ADB175897B1}">
      <dgm:prSet/>
      <dgm:spPr/>
      <dgm:t>
        <a:bodyPr/>
        <a:lstStyle/>
        <a:p>
          <a:endParaRPr lang="ru-RU"/>
        </a:p>
      </dgm:t>
    </dgm:pt>
    <dgm:pt modelId="{4BD0434A-DE74-4912-9641-1470B24CA0D5}">
      <dgm:prSet phldrT="[Текст]"/>
      <dgm:spPr/>
      <dgm:t>
        <a:bodyPr/>
        <a:lstStyle/>
        <a:p>
          <a:r>
            <a:rPr lang="ru-RU" dirty="0" smtClean="0"/>
            <a:t> Расширен состав сведений, подлежащих контролю при включении в Реестр контрактов.</a:t>
          </a:r>
          <a:endParaRPr lang="ru-RU" dirty="0"/>
        </a:p>
      </dgm:t>
    </dgm:pt>
    <dgm:pt modelId="{7F55A929-84D3-45B5-95C4-C969E4CB177C}" type="parTrans" cxnId="{2DC35734-024B-4253-AE8E-6A1AD03BFED8}">
      <dgm:prSet/>
      <dgm:spPr/>
      <dgm:t>
        <a:bodyPr/>
        <a:lstStyle/>
        <a:p>
          <a:endParaRPr lang="ru-RU"/>
        </a:p>
      </dgm:t>
    </dgm:pt>
    <dgm:pt modelId="{95C63294-E7C7-4F7F-A3B3-629594911FED}" type="sibTrans" cxnId="{2DC35734-024B-4253-AE8E-6A1AD03BFED8}">
      <dgm:prSet/>
      <dgm:spPr/>
      <dgm:t>
        <a:bodyPr/>
        <a:lstStyle/>
        <a:p>
          <a:endParaRPr lang="ru-RU"/>
        </a:p>
      </dgm:t>
    </dgm:pt>
    <dgm:pt modelId="{9485CC6B-0197-4CDF-80FB-31944C39D037}">
      <dgm:prSet phldrT="[Текст]"/>
      <dgm:spPr/>
      <dgm:t>
        <a:bodyPr/>
        <a:lstStyle/>
        <a:p>
          <a:endParaRPr lang="ru-RU" dirty="0"/>
        </a:p>
      </dgm:t>
    </dgm:pt>
    <dgm:pt modelId="{8A943029-2BCB-42DC-93C6-127F0D0C77F9}" type="parTrans" cxnId="{3A1BB8BB-F05A-4213-8347-B09B5CAD480C}">
      <dgm:prSet/>
      <dgm:spPr/>
      <dgm:t>
        <a:bodyPr/>
        <a:lstStyle/>
        <a:p>
          <a:endParaRPr lang="ru-RU"/>
        </a:p>
      </dgm:t>
    </dgm:pt>
    <dgm:pt modelId="{2AC33207-091C-49BA-B15B-22B223CBC00B}" type="sibTrans" cxnId="{3A1BB8BB-F05A-4213-8347-B09B5CAD480C}">
      <dgm:prSet/>
      <dgm:spPr/>
      <dgm:t>
        <a:bodyPr/>
        <a:lstStyle/>
        <a:p>
          <a:endParaRPr lang="ru-RU"/>
        </a:p>
      </dgm:t>
    </dgm:pt>
    <dgm:pt modelId="{8B6913F4-482B-463A-8148-677BF00CD02F}" type="pres">
      <dgm:prSet presAssocID="{615DCA98-52F9-44E9-92E2-A84BBEA0173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725CEE-9EF6-44B6-951B-6EE226F41162}" type="pres">
      <dgm:prSet presAssocID="{C8103330-62A7-4E03-A545-BDDED0D8ADA3}" presName="composite" presStyleCnt="0"/>
      <dgm:spPr/>
      <dgm:t>
        <a:bodyPr/>
        <a:lstStyle/>
        <a:p>
          <a:endParaRPr lang="ru-RU"/>
        </a:p>
      </dgm:t>
    </dgm:pt>
    <dgm:pt modelId="{60035A99-B5BE-4BA4-BDE1-891AA234739C}" type="pres">
      <dgm:prSet presAssocID="{C8103330-62A7-4E03-A545-BDDED0D8ADA3}" presName="parentText" presStyleLbl="alignNode1" presStyleIdx="0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02A8DDF-9E50-4C42-B6EB-128E63BEE82A}" type="pres">
      <dgm:prSet presAssocID="{C8103330-62A7-4E03-A545-BDDED0D8ADA3}" presName="descendantText" presStyleLbl="alignAcc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86BA74-664A-46F2-A213-D1DED3BA04E4}" type="pres">
      <dgm:prSet presAssocID="{4344B068-69BF-4DBF-989B-8802E14DA109}" presName="sp" presStyleCnt="0"/>
      <dgm:spPr/>
      <dgm:t>
        <a:bodyPr/>
        <a:lstStyle/>
        <a:p>
          <a:endParaRPr lang="ru-RU"/>
        </a:p>
      </dgm:t>
    </dgm:pt>
    <dgm:pt modelId="{65CDD0E1-AD6C-4471-895F-08835639B891}" type="pres">
      <dgm:prSet presAssocID="{C0817B46-1331-4968-AA96-53B9AA1B7D43}" presName="composite" presStyleCnt="0"/>
      <dgm:spPr/>
      <dgm:t>
        <a:bodyPr/>
        <a:lstStyle/>
        <a:p>
          <a:endParaRPr lang="ru-RU"/>
        </a:p>
      </dgm:t>
    </dgm:pt>
    <dgm:pt modelId="{06B860E4-4E07-4DAA-99CA-71E52A81D7D0}" type="pres">
      <dgm:prSet presAssocID="{C0817B46-1331-4968-AA96-53B9AA1B7D43}" presName="parentText" presStyleLbl="alignNode1" presStyleIdx="1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FAE5B8-3423-4CA0-85AB-C2D7FA0B92AE}" type="pres">
      <dgm:prSet presAssocID="{C0817B46-1331-4968-AA96-53B9AA1B7D43}" presName="descendantText" presStyleLbl="alignAcc1" presStyleIdx="1" presStyleCnt="9" custLinFactNeighborX="-83" custLinFactNeighborY="48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3D4D4A-85B0-48DB-9271-89B4149BCE26}" type="pres">
      <dgm:prSet presAssocID="{17009F4C-A4AC-46C2-AE79-B617616F8842}" presName="sp" presStyleCnt="0"/>
      <dgm:spPr/>
      <dgm:t>
        <a:bodyPr/>
        <a:lstStyle/>
        <a:p>
          <a:endParaRPr lang="ru-RU"/>
        </a:p>
      </dgm:t>
    </dgm:pt>
    <dgm:pt modelId="{7DE140CB-1F9B-4852-BC1E-B8835E014A67}" type="pres">
      <dgm:prSet presAssocID="{2EB2C126-5A5B-492B-94AB-93E37DD5DE4C}" presName="composite" presStyleCnt="0"/>
      <dgm:spPr/>
      <dgm:t>
        <a:bodyPr/>
        <a:lstStyle/>
        <a:p>
          <a:endParaRPr lang="ru-RU"/>
        </a:p>
      </dgm:t>
    </dgm:pt>
    <dgm:pt modelId="{FD58D700-D886-4DD4-A151-32BB491CF4DC}" type="pres">
      <dgm:prSet presAssocID="{2EB2C126-5A5B-492B-94AB-93E37DD5DE4C}" presName="parentText" presStyleLbl="alignNode1" presStyleIdx="2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805898-7FB2-4D4C-BBFC-B934A5721173}" type="pres">
      <dgm:prSet presAssocID="{2EB2C126-5A5B-492B-94AB-93E37DD5DE4C}" presName="descendantText" presStyleLbl="alignAcc1" presStyleIdx="2" presStyleCnt="9" custLinFactNeighborX="0" custLinFactNeighborY="7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C0258D-71F9-43D9-9898-E48C229F0E06}" type="pres">
      <dgm:prSet presAssocID="{A002975D-FF9D-4973-9EA1-6A211DFB30C2}" presName="sp" presStyleCnt="0"/>
      <dgm:spPr/>
      <dgm:t>
        <a:bodyPr/>
        <a:lstStyle/>
        <a:p>
          <a:endParaRPr lang="ru-RU"/>
        </a:p>
      </dgm:t>
    </dgm:pt>
    <dgm:pt modelId="{8951FA27-BFC1-48F9-99C6-70F8A10EB2B7}" type="pres">
      <dgm:prSet presAssocID="{4DCD917A-21E9-4C82-BDA0-C78735530D61}" presName="composite" presStyleCnt="0"/>
      <dgm:spPr/>
      <dgm:t>
        <a:bodyPr/>
        <a:lstStyle/>
        <a:p>
          <a:endParaRPr lang="ru-RU"/>
        </a:p>
      </dgm:t>
    </dgm:pt>
    <dgm:pt modelId="{18F431B2-5714-4E09-B59B-7C06341B2F35}" type="pres">
      <dgm:prSet presAssocID="{4DCD917A-21E9-4C82-BDA0-C78735530D61}" presName="parentText" presStyleLbl="alignNode1" presStyleIdx="3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1A55A8-A99B-4BCF-A72A-D2C16292CF9A}" type="pres">
      <dgm:prSet presAssocID="{4DCD917A-21E9-4C82-BDA0-C78735530D61}" presName="descendantText" presStyleLbl="alignAcc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1AC84F-2895-4622-ACEB-EE8EF45A81D7}" type="pres">
      <dgm:prSet presAssocID="{5FF4D673-F3A8-4F8A-BE4E-07434DD5EF0B}" presName="sp" presStyleCnt="0"/>
      <dgm:spPr/>
      <dgm:t>
        <a:bodyPr/>
        <a:lstStyle/>
        <a:p>
          <a:endParaRPr lang="ru-RU"/>
        </a:p>
      </dgm:t>
    </dgm:pt>
    <dgm:pt modelId="{005E9648-681F-4E01-B4BB-91C6FC5E2D3E}" type="pres">
      <dgm:prSet presAssocID="{9215ABBF-5D6D-4558-847E-AE880535DFF9}" presName="composite" presStyleCnt="0"/>
      <dgm:spPr/>
      <dgm:t>
        <a:bodyPr/>
        <a:lstStyle/>
        <a:p>
          <a:endParaRPr lang="ru-RU"/>
        </a:p>
      </dgm:t>
    </dgm:pt>
    <dgm:pt modelId="{E62C8262-4E8D-461D-A2C3-6D4FA2682708}" type="pres">
      <dgm:prSet presAssocID="{9215ABBF-5D6D-4558-847E-AE880535DFF9}" presName="parentText" presStyleLbl="alignNode1" presStyleIdx="4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53CB239-0860-409C-8EB0-C69538EA672D}" type="pres">
      <dgm:prSet presAssocID="{9215ABBF-5D6D-4558-847E-AE880535DFF9}" presName="descendantText" presStyleLbl="alignAcc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23144-FA64-443A-AB0F-085840E36C41}" type="pres">
      <dgm:prSet presAssocID="{7B21805D-93B8-45B1-9742-727087BEFAA4}" presName="sp" presStyleCnt="0"/>
      <dgm:spPr/>
      <dgm:t>
        <a:bodyPr/>
        <a:lstStyle/>
        <a:p>
          <a:endParaRPr lang="ru-RU"/>
        </a:p>
      </dgm:t>
    </dgm:pt>
    <dgm:pt modelId="{F12A266C-5246-432A-90D1-1F20007A594A}" type="pres">
      <dgm:prSet presAssocID="{D42C8B78-81C4-4A79-81F6-E7422A74AA9D}" presName="composite" presStyleCnt="0"/>
      <dgm:spPr/>
      <dgm:t>
        <a:bodyPr/>
        <a:lstStyle/>
        <a:p>
          <a:endParaRPr lang="ru-RU"/>
        </a:p>
      </dgm:t>
    </dgm:pt>
    <dgm:pt modelId="{19B148AB-4994-47BE-8943-4132789FD8B0}" type="pres">
      <dgm:prSet presAssocID="{D42C8B78-81C4-4A79-81F6-E7422A74AA9D}" presName="parentText" presStyleLbl="alignNode1" presStyleIdx="5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18E580-F9FD-4663-ADDD-F369E935E544}" type="pres">
      <dgm:prSet presAssocID="{D42C8B78-81C4-4A79-81F6-E7422A74AA9D}" presName="descendantText" presStyleLbl="alignAcc1" presStyleIdx="5" presStyleCnt="9" custLinFactNeighborX="873" custLinFactNeighborY="-1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5F5F73-CBAC-4351-A3DB-3FC3BA25BF0E}" type="pres">
      <dgm:prSet presAssocID="{44773D3E-2A8E-4412-BAE7-B1037B4FDA37}" presName="sp" presStyleCnt="0"/>
      <dgm:spPr/>
      <dgm:t>
        <a:bodyPr/>
        <a:lstStyle/>
        <a:p>
          <a:endParaRPr lang="ru-RU"/>
        </a:p>
      </dgm:t>
    </dgm:pt>
    <dgm:pt modelId="{EF7C2296-5D31-4382-AA3D-9DB437ADC5A3}" type="pres">
      <dgm:prSet presAssocID="{232BFB99-CB6D-46E5-9862-6FF20CB4DCC0}" presName="composite" presStyleCnt="0"/>
      <dgm:spPr/>
      <dgm:t>
        <a:bodyPr/>
        <a:lstStyle/>
        <a:p>
          <a:endParaRPr lang="ru-RU"/>
        </a:p>
      </dgm:t>
    </dgm:pt>
    <dgm:pt modelId="{7D4A6740-A38E-4DCF-B2ED-D45A1BDE0B16}" type="pres">
      <dgm:prSet presAssocID="{232BFB99-CB6D-46E5-9862-6FF20CB4DCC0}" presName="parentText" presStyleLbl="alignNode1" presStyleIdx="6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D2AD13-2F13-4636-8858-8432058DAF01}" type="pres">
      <dgm:prSet presAssocID="{232BFB99-CB6D-46E5-9862-6FF20CB4DCC0}" presName="descendantText" presStyleLbl="alignAcc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B454F6-8C8D-4FEB-8DF6-C7D38F0B8511}" type="pres">
      <dgm:prSet presAssocID="{B51473EA-0F8C-4ED4-878C-A231CD60FEA1}" presName="sp" presStyleCnt="0"/>
      <dgm:spPr/>
      <dgm:t>
        <a:bodyPr/>
        <a:lstStyle/>
        <a:p>
          <a:endParaRPr lang="ru-RU"/>
        </a:p>
      </dgm:t>
    </dgm:pt>
    <dgm:pt modelId="{725BA830-F4A2-4633-82D7-04AF697C7CDB}" type="pres">
      <dgm:prSet presAssocID="{E63A4124-1571-4C9D-A249-62878A152B43}" presName="composite" presStyleCnt="0"/>
      <dgm:spPr/>
      <dgm:t>
        <a:bodyPr/>
        <a:lstStyle/>
        <a:p>
          <a:endParaRPr lang="ru-RU"/>
        </a:p>
      </dgm:t>
    </dgm:pt>
    <dgm:pt modelId="{5679E16D-6413-4C05-B2F0-05C01DF44A6E}" type="pres">
      <dgm:prSet presAssocID="{E63A4124-1571-4C9D-A249-62878A152B43}" presName="parentText" presStyleLbl="alignNode1" presStyleIdx="7" presStyleCnt="9" custLinFactNeighborX="-14477" custLinFactNeighborY="-1864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84E7F5-FA27-406B-89CF-C0C18043A5F8}" type="pres">
      <dgm:prSet presAssocID="{E63A4124-1571-4C9D-A249-62878A152B43}" presName="descendantText" presStyleLbl="alignAcc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D240F1-C727-4A88-BADA-F3ED8A5BAFD7}" type="pres">
      <dgm:prSet presAssocID="{73F8CE5C-8253-44E5-A084-028F4D025B38}" presName="sp" presStyleCnt="0"/>
      <dgm:spPr/>
    </dgm:pt>
    <dgm:pt modelId="{47161AB1-55E6-47AE-9C86-101E36D55054}" type="pres">
      <dgm:prSet presAssocID="{9485CC6B-0197-4CDF-80FB-31944C39D037}" presName="composite" presStyleCnt="0"/>
      <dgm:spPr/>
    </dgm:pt>
    <dgm:pt modelId="{0B508D0F-C456-42E6-B6DB-2C9F9EE75739}" type="pres">
      <dgm:prSet presAssocID="{9485CC6B-0197-4CDF-80FB-31944C39D037}" presName="parentText" presStyleLbl="alignNode1" presStyleIdx="8" presStyleCnt="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FD61C-538D-4522-A7DC-EE1B4A5D3194}" type="pres">
      <dgm:prSet presAssocID="{9485CC6B-0197-4CDF-80FB-31944C39D037}" presName="descendantText" presStyleLbl="alignAcc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BCBB55-C8E6-4662-A8C5-7A505A1B6701}" srcId="{2EB2C126-5A5B-492B-94AB-93E37DD5DE4C}" destId="{7408F1F0-F7FF-4D25-BE85-FE9CA001E3C7}" srcOrd="0" destOrd="0" parTransId="{2BDA2681-A4AB-482F-A61C-B467085F5E67}" sibTransId="{F30210F8-768F-4900-A3C2-9B1B81134703}"/>
    <dgm:cxn modelId="{C7A9F32D-CC78-46CB-AA92-07E6E31363C6}" type="presOf" srcId="{9215ABBF-5D6D-4558-847E-AE880535DFF9}" destId="{E62C8262-4E8D-461D-A2C3-6D4FA2682708}" srcOrd="0" destOrd="0" presId="urn:microsoft.com/office/officeart/2005/8/layout/chevron2"/>
    <dgm:cxn modelId="{0B65C28C-E83C-4901-B9B0-C4EC824026B4}" type="presOf" srcId="{7408F1F0-F7FF-4D25-BE85-FE9CA001E3C7}" destId="{11805898-7FB2-4D4C-BBFC-B934A5721173}" srcOrd="0" destOrd="0" presId="urn:microsoft.com/office/officeart/2005/8/layout/chevron2"/>
    <dgm:cxn modelId="{90073993-C08B-4FA8-BFAC-A10D7C366143}" srcId="{9215ABBF-5D6D-4558-847E-AE880535DFF9}" destId="{2722FE12-FA4E-494F-A2E4-207AB9312A03}" srcOrd="0" destOrd="0" parTransId="{3A5AC48A-A87C-495D-A9C6-5537367B91BC}" sibTransId="{89FF5F5E-4E5F-4F85-B58D-11C442A6AD51}"/>
    <dgm:cxn modelId="{834B2A25-55AD-421F-876B-7ADB175897B1}" srcId="{615DCA98-52F9-44E9-92E2-A84BBEA01739}" destId="{E63A4124-1571-4C9D-A249-62878A152B43}" srcOrd="7" destOrd="0" parTransId="{05D693F0-C9BD-40EE-93EB-7D527EC04A37}" sibTransId="{73F8CE5C-8253-44E5-A084-028F4D025B38}"/>
    <dgm:cxn modelId="{F33FCAD6-6C83-4662-88D6-DAA172F31691}" type="presOf" srcId="{13EF3108-FD85-4921-A0AD-D55E401553DE}" destId="{6A1A55A8-A99B-4BCF-A72A-D2C16292CF9A}" srcOrd="0" destOrd="0" presId="urn:microsoft.com/office/officeart/2005/8/layout/chevron2"/>
    <dgm:cxn modelId="{70EBD36D-43BF-413E-B645-B3169A83D11A}" type="presOf" srcId="{D42C8B78-81C4-4A79-81F6-E7422A74AA9D}" destId="{19B148AB-4994-47BE-8943-4132789FD8B0}" srcOrd="0" destOrd="0" presId="urn:microsoft.com/office/officeart/2005/8/layout/chevron2"/>
    <dgm:cxn modelId="{0774AC4A-1276-4D74-85A2-50F159D79DBC}" type="presOf" srcId="{C0817B46-1331-4968-AA96-53B9AA1B7D43}" destId="{06B860E4-4E07-4DAA-99CA-71E52A81D7D0}" srcOrd="0" destOrd="0" presId="urn:microsoft.com/office/officeart/2005/8/layout/chevron2"/>
    <dgm:cxn modelId="{8008FC37-1AEF-4AFF-AF0F-E9B448856015}" srcId="{D42C8B78-81C4-4A79-81F6-E7422A74AA9D}" destId="{1FD06F09-027F-408D-B647-93D23AD92AC9}" srcOrd="0" destOrd="0" parTransId="{4DF9124C-7C80-41FD-94AA-B0148D5EBC0E}" sibTransId="{4C3AC98D-F620-4416-B7BD-A915A472BA3E}"/>
    <dgm:cxn modelId="{FCDA8E2A-0A47-4513-B416-1AD4B7461D89}" srcId="{4DCD917A-21E9-4C82-BDA0-C78735530D61}" destId="{13EF3108-FD85-4921-A0AD-D55E401553DE}" srcOrd="0" destOrd="0" parTransId="{C1AABEFE-1A80-499D-92A8-A9DE817C97F6}" sibTransId="{825A9E5C-FC91-4A19-8890-E48C65F8C073}"/>
    <dgm:cxn modelId="{833C1FE2-67DD-410C-AFDD-2305F19C1D24}" srcId="{232BFB99-CB6D-46E5-9862-6FF20CB4DCC0}" destId="{30ABCB5C-1E44-46B9-B1B1-4CFBC609093C}" srcOrd="0" destOrd="0" parTransId="{F394A423-E7C3-40FC-82F5-B9B0717CB938}" sibTransId="{8A68E2B6-C0BD-4BDE-B736-3E56E847E781}"/>
    <dgm:cxn modelId="{49C72688-EC14-4FE0-8434-342D915AA425}" type="presOf" srcId="{4BD0434A-DE74-4912-9641-1470B24CA0D5}" destId="{D17FD61C-538D-4522-A7DC-EE1B4A5D3194}" srcOrd="0" destOrd="0" presId="urn:microsoft.com/office/officeart/2005/8/layout/chevron2"/>
    <dgm:cxn modelId="{D77749F3-9613-4E1F-A144-C6CA8D3B87F2}" type="presOf" srcId="{2722FE12-FA4E-494F-A2E4-207AB9312A03}" destId="{153CB239-0860-409C-8EB0-C69538EA672D}" srcOrd="0" destOrd="0" presId="urn:microsoft.com/office/officeart/2005/8/layout/chevron2"/>
    <dgm:cxn modelId="{9897CDEB-7325-4843-A1B0-DEAC471045DA}" type="presOf" srcId="{2EB2C126-5A5B-492B-94AB-93E37DD5DE4C}" destId="{FD58D700-D886-4DD4-A151-32BB491CF4DC}" srcOrd="0" destOrd="0" presId="urn:microsoft.com/office/officeart/2005/8/layout/chevron2"/>
    <dgm:cxn modelId="{46F7517E-A562-44BA-8312-2E50A5A90874}" type="presOf" srcId="{1FD06F09-027F-408D-B647-93D23AD92AC9}" destId="{A318E580-F9FD-4663-ADDD-F369E935E544}" srcOrd="0" destOrd="0" presId="urn:microsoft.com/office/officeart/2005/8/layout/chevron2"/>
    <dgm:cxn modelId="{FAD86F99-26D0-4D5E-84AB-232CAF7CA227}" srcId="{615DCA98-52F9-44E9-92E2-A84BBEA01739}" destId="{9215ABBF-5D6D-4558-847E-AE880535DFF9}" srcOrd="4" destOrd="0" parTransId="{E40679C0-BCC3-4948-AD7D-E92836096696}" sibTransId="{7B21805D-93B8-45B1-9742-727087BEFAA4}"/>
    <dgm:cxn modelId="{94284B3E-021E-4A21-9E7F-C4A5D44D9BE2}" srcId="{C0817B46-1331-4968-AA96-53B9AA1B7D43}" destId="{4D20C8F7-7894-4739-BB5A-B9AA82E0B588}" srcOrd="0" destOrd="0" parTransId="{34B079E7-1DC1-4650-962A-BF1E5223878F}" sibTransId="{DCBFB105-7A7B-4463-89DE-75792BD1435D}"/>
    <dgm:cxn modelId="{2A30C86D-7C2C-4D16-BAE1-D7357E2E8CA1}" srcId="{615DCA98-52F9-44E9-92E2-A84BBEA01739}" destId="{C0817B46-1331-4968-AA96-53B9AA1B7D43}" srcOrd="1" destOrd="0" parTransId="{5FC24960-555A-4DB7-B778-A3AD20519102}" sibTransId="{17009F4C-A4AC-46C2-AE79-B617616F8842}"/>
    <dgm:cxn modelId="{C791F788-6067-4521-8A96-49EACD9545E1}" type="presOf" srcId="{4DCD917A-21E9-4C82-BDA0-C78735530D61}" destId="{18F431B2-5714-4E09-B59B-7C06341B2F35}" srcOrd="0" destOrd="0" presId="urn:microsoft.com/office/officeart/2005/8/layout/chevron2"/>
    <dgm:cxn modelId="{0B014476-2328-4D7F-8FC4-2D013B709982}" srcId="{615DCA98-52F9-44E9-92E2-A84BBEA01739}" destId="{4DCD917A-21E9-4C82-BDA0-C78735530D61}" srcOrd="3" destOrd="0" parTransId="{C5C53EFC-8F71-4787-AA3B-2ED4FDA1B167}" sibTransId="{5FF4D673-F3A8-4F8A-BE4E-07434DD5EF0B}"/>
    <dgm:cxn modelId="{87A1300C-F530-4B32-8A9F-086860EBE3DA}" type="presOf" srcId="{A6C4A332-5284-4996-997A-908951C931A2}" destId="{802A8DDF-9E50-4C42-B6EB-128E63BEE82A}" srcOrd="0" destOrd="0" presId="urn:microsoft.com/office/officeart/2005/8/layout/chevron2"/>
    <dgm:cxn modelId="{62388B78-4992-4E07-B534-7C8865AD432A}" type="presOf" srcId="{4D20C8F7-7894-4739-BB5A-B9AA82E0B588}" destId="{4CFAE5B8-3423-4CA0-85AB-C2D7FA0B92AE}" srcOrd="0" destOrd="0" presId="urn:microsoft.com/office/officeart/2005/8/layout/chevron2"/>
    <dgm:cxn modelId="{0845E03A-9849-4BD5-A2D7-FCF98EE3F852}" srcId="{615DCA98-52F9-44E9-92E2-A84BBEA01739}" destId="{2EB2C126-5A5B-492B-94AB-93E37DD5DE4C}" srcOrd="2" destOrd="0" parTransId="{52BBB9D6-2000-45C1-B17D-22A79CD912E4}" sibTransId="{A002975D-FF9D-4973-9EA1-6A211DFB30C2}"/>
    <dgm:cxn modelId="{1901B76F-37BD-4684-91B6-29D6C05EBAC5}" srcId="{E63A4124-1571-4C9D-A249-62878A152B43}" destId="{82A4BE59-A19B-4388-9038-77CE5084CC2D}" srcOrd="0" destOrd="0" parTransId="{34CCCA22-D193-46F8-937A-7FECCE49EB59}" sibTransId="{35A5BE41-2DC0-43A2-AE69-55925DC712BA}"/>
    <dgm:cxn modelId="{230971C5-0BB0-4885-889C-9469DB7F522D}" srcId="{615DCA98-52F9-44E9-92E2-A84BBEA01739}" destId="{C8103330-62A7-4E03-A545-BDDED0D8ADA3}" srcOrd="0" destOrd="0" parTransId="{2296882F-6ED9-4DBC-A101-4078EE9303C4}" sibTransId="{4344B068-69BF-4DBF-989B-8802E14DA109}"/>
    <dgm:cxn modelId="{0B16C359-9524-4089-B533-175CC9A075D5}" type="presOf" srcId="{9485CC6B-0197-4CDF-80FB-31944C39D037}" destId="{0B508D0F-C456-42E6-B6DB-2C9F9EE75739}" srcOrd="0" destOrd="0" presId="urn:microsoft.com/office/officeart/2005/8/layout/chevron2"/>
    <dgm:cxn modelId="{5BE8817D-7AB7-48DE-8031-098680CD2124}" type="presOf" srcId="{E63A4124-1571-4C9D-A249-62878A152B43}" destId="{5679E16D-6413-4C05-B2F0-05C01DF44A6E}" srcOrd="0" destOrd="0" presId="urn:microsoft.com/office/officeart/2005/8/layout/chevron2"/>
    <dgm:cxn modelId="{2AE287E6-4DE5-4CB0-A3C2-8D722E7C1710}" type="presOf" srcId="{232BFB99-CB6D-46E5-9862-6FF20CB4DCC0}" destId="{7D4A6740-A38E-4DCF-B2ED-D45A1BDE0B16}" srcOrd="0" destOrd="0" presId="urn:microsoft.com/office/officeart/2005/8/layout/chevron2"/>
    <dgm:cxn modelId="{2DC35734-024B-4253-AE8E-6A1AD03BFED8}" srcId="{9485CC6B-0197-4CDF-80FB-31944C39D037}" destId="{4BD0434A-DE74-4912-9641-1470B24CA0D5}" srcOrd="0" destOrd="0" parTransId="{7F55A929-84D3-45B5-95C4-C969E4CB177C}" sibTransId="{95C63294-E7C7-4F7F-A3B3-629594911FED}"/>
    <dgm:cxn modelId="{69EBF704-A96F-43BD-B60C-85BB46362D74}" type="presOf" srcId="{82A4BE59-A19B-4388-9038-77CE5084CC2D}" destId="{7484E7F5-FA27-406B-89CF-C0C18043A5F8}" srcOrd="0" destOrd="0" presId="urn:microsoft.com/office/officeart/2005/8/layout/chevron2"/>
    <dgm:cxn modelId="{3A1BB8BB-F05A-4213-8347-B09B5CAD480C}" srcId="{615DCA98-52F9-44E9-92E2-A84BBEA01739}" destId="{9485CC6B-0197-4CDF-80FB-31944C39D037}" srcOrd="8" destOrd="0" parTransId="{8A943029-2BCB-42DC-93C6-127F0D0C77F9}" sibTransId="{2AC33207-091C-49BA-B15B-22B223CBC00B}"/>
    <dgm:cxn modelId="{C114331F-8352-452B-933C-9341FC332161}" srcId="{615DCA98-52F9-44E9-92E2-A84BBEA01739}" destId="{232BFB99-CB6D-46E5-9862-6FF20CB4DCC0}" srcOrd="6" destOrd="0" parTransId="{BE072DF9-8E5F-437B-AB64-20AC012439B5}" sibTransId="{B51473EA-0F8C-4ED4-878C-A231CD60FEA1}"/>
    <dgm:cxn modelId="{BA58C96C-89B6-46E9-8C90-A40375AD2FBA}" type="presOf" srcId="{30ABCB5C-1E44-46B9-B1B1-4CFBC609093C}" destId="{79D2AD13-2F13-4636-8858-8432058DAF01}" srcOrd="0" destOrd="0" presId="urn:microsoft.com/office/officeart/2005/8/layout/chevron2"/>
    <dgm:cxn modelId="{0574660E-4DD3-49CF-A81D-4512A5FCF917}" srcId="{C8103330-62A7-4E03-A545-BDDED0D8ADA3}" destId="{A6C4A332-5284-4996-997A-908951C931A2}" srcOrd="0" destOrd="0" parTransId="{EABBE179-8D6D-44A7-9EC6-6984CB2A1B52}" sibTransId="{675B90C6-446B-4D1A-A845-C4AAE85C3883}"/>
    <dgm:cxn modelId="{4541094A-AA7E-4613-B17B-A61FCC9E2A8C}" type="presOf" srcId="{C8103330-62A7-4E03-A545-BDDED0D8ADA3}" destId="{60035A99-B5BE-4BA4-BDE1-891AA234739C}" srcOrd="0" destOrd="0" presId="urn:microsoft.com/office/officeart/2005/8/layout/chevron2"/>
    <dgm:cxn modelId="{3C8763E0-905A-45A6-99E8-4BB06E9A06C8}" type="presOf" srcId="{615DCA98-52F9-44E9-92E2-A84BBEA01739}" destId="{8B6913F4-482B-463A-8148-677BF00CD02F}" srcOrd="0" destOrd="0" presId="urn:microsoft.com/office/officeart/2005/8/layout/chevron2"/>
    <dgm:cxn modelId="{2802EA30-057E-48A4-BEDB-EB5569EE1BFB}" srcId="{615DCA98-52F9-44E9-92E2-A84BBEA01739}" destId="{D42C8B78-81C4-4A79-81F6-E7422A74AA9D}" srcOrd="5" destOrd="0" parTransId="{DC743A49-4A4A-4557-9011-DD7F513FB242}" sibTransId="{44773D3E-2A8E-4412-BAE7-B1037B4FDA37}"/>
    <dgm:cxn modelId="{EF4BE54C-A9BF-49A3-AD92-E544D2E1EF70}" type="presParOf" srcId="{8B6913F4-482B-463A-8148-677BF00CD02F}" destId="{C5725CEE-9EF6-44B6-951B-6EE226F41162}" srcOrd="0" destOrd="0" presId="urn:microsoft.com/office/officeart/2005/8/layout/chevron2"/>
    <dgm:cxn modelId="{4003D410-DB3B-4FCC-B16C-B5E93E2D6307}" type="presParOf" srcId="{C5725CEE-9EF6-44B6-951B-6EE226F41162}" destId="{60035A99-B5BE-4BA4-BDE1-891AA234739C}" srcOrd="0" destOrd="0" presId="urn:microsoft.com/office/officeart/2005/8/layout/chevron2"/>
    <dgm:cxn modelId="{75A10645-CF16-41D7-875E-97AAF2623BE5}" type="presParOf" srcId="{C5725CEE-9EF6-44B6-951B-6EE226F41162}" destId="{802A8DDF-9E50-4C42-B6EB-128E63BEE82A}" srcOrd="1" destOrd="0" presId="urn:microsoft.com/office/officeart/2005/8/layout/chevron2"/>
    <dgm:cxn modelId="{59376B8F-FEC7-40D5-9F55-D237023BDB8B}" type="presParOf" srcId="{8B6913F4-482B-463A-8148-677BF00CD02F}" destId="{2886BA74-664A-46F2-A213-D1DED3BA04E4}" srcOrd="1" destOrd="0" presId="urn:microsoft.com/office/officeart/2005/8/layout/chevron2"/>
    <dgm:cxn modelId="{0FBF6E96-272B-47F9-B31C-9F99574DD6C1}" type="presParOf" srcId="{8B6913F4-482B-463A-8148-677BF00CD02F}" destId="{65CDD0E1-AD6C-4471-895F-08835639B891}" srcOrd="2" destOrd="0" presId="urn:microsoft.com/office/officeart/2005/8/layout/chevron2"/>
    <dgm:cxn modelId="{9CBA1F99-17CE-4868-8DD3-A1C40BF25A4B}" type="presParOf" srcId="{65CDD0E1-AD6C-4471-895F-08835639B891}" destId="{06B860E4-4E07-4DAA-99CA-71E52A81D7D0}" srcOrd="0" destOrd="0" presId="urn:microsoft.com/office/officeart/2005/8/layout/chevron2"/>
    <dgm:cxn modelId="{4FA6A508-F003-4663-9EA0-AA30E3F3CA69}" type="presParOf" srcId="{65CDD0E1-AD6C-4471-895F-08835639B891}" destId="{4CFAE5B8-3423-4CA0-85AB-C2D7FA0B92AE}" srcOrd="1" destOrd="0" presId="urn:microsoft.com/office/officeart/2005/8/layout/chevron2"/>
    <dgm:cxn modelId="{C3E76578-CE18-41CE-A8E1-9A2F3B3CA186}" type="presParOf" srcId="{8B6913F4-482B-463A-8148-677BF00CD02F}" destId="{2E3D4D4A-85B0-48DB-9271-89B4149BCE26}" srcOrd="3" destOrd="0" presId="urn:microsoft.com/office/officeart/2005/8/layout/chevron2"/>
    <dgm:cxn modelId="{1FF75B0E-8081-4FEF-94B6-F518F7D42344}" type="presParOf" srcId="{8B6913F4-482B-463A-8148-677BF00CD02F}" destId="{7DE140CB-1F9B-4852-BC1E-B8835E014A67}" srcOrd="4" destOrd="0" presId="urn:microsoft.com/office/officeart/2005/8/layout/chevron2"/>
    <dgm:cxn modelId="{06B69274-2729-45D1-B600-D219C352071E}" type="presParOf" srcId="{7DE140CB-1F9B-4852-BC1E-B8835E014A67}" destId="{FD58D700-D886-4DD4-A151-32BB491CF4DC}" srcOrd="0" destOrd="0" presId="urn:microsoft.com/office/officeart/2005/8/layout/chevron2"/>
    <dgm:cxn modelId="{9F8741A8-25C9-4BF7-B119-752DC0931FB2}" type="presParOf" srcId="{7DE140CB-1F9B-4852-BC1E-B8835E014A67}" destId="{11805898-7FB2-4D4C-BBFC-B934A5721173}" srcOrd="1" destOrd="0" presId="urn:microsoft.com/office/officeart/2005/8/layout/chevron2"/>
    <dgm:cxn modelId="{37C6A05E-4B4D-4DA6-9595-28C5A639F209}" type="presParOf" srcId="{8B6913F4-482B-463A-8148-677BF00CD02F}" destId="{9FC0258D-71F9-43D9-9898-E48C229F0E06}" srcOrd="5" destOrd="0" presId="urn:microsoft.com/office/officeart/2005/8/layout/chevron2"/>
    <dgm:cxn modelId="{E0E393A6-5A5A-43D7-9A21-BE56168B5FA0}" type="presParOf" srcId="{8B6913F4-482B-463A-8148-677BF00CD02F}" destId="{8951FA27-BFC1-48F9-99C6-70F8A10EB2B7}" srcOrd="6" destOrd="0" presId="urn:microsoft.com/office/officeart/2005/8/layout/chevron2"/>
    <dgm:cxn modelId="{F0F54E82-B69E-4AB9-964B-19EAA6336BA9}" type="presParOf" srcId="{8951FA27-BFC1-48F9-99C6-70F8A10EB2B7}" destId="{18F431B2-5714-4E09-B59B-7C06341B2F35}" srcOrd="0" destOrd="0" presId="urn:microsoft.com/office/officeart/2005/8/layout/chevron2"/>
    <dgm:cxn modelId="{43E1EEC2-E038-4A82-AF28-614054BBBF2A}" type="presParOf" srcId="{8951FA27-BFC1-48F9-99C6-70F8A10EB2B7}" destId="{6A1A55A8-A99B-4BCF-A72A-D2C16292CF9A}" srcOrd="1" destOrd="0" presId="urn:microsoft.com/office/officeart/2005/8/layout/chevron2"/>
    <dgm:cxn modelId="{8B7F5099-ECE5-4EB4-9587-9EB5B69A2064}" type="presParOf" srcId="{8B6913F4-482B-463A-8148-677BF00CD02F}" destId="{B81AC84F-2895-4622-ACEB-EE8EF45A81D7}" srcOrd="7" destOrd="0" presId="urn:microsoft.com/office/officeart/2005/8/layout/chevron2"/>
    <dgm:cxn modelId="{F058376D-6F64-4781-AAFC-C8371AEBACE3}" type="presParOf" srcId="{8B6913F4-482B-463A-8148-677BF00CD02F}" destId="{005E9648-681F-4E01-B4BB-91C6FC5E2D3E}" srcOrd="8" destOrd="0" presId="urn:microsoft.com/office/officeart/2005/8/layout/chevron2"/>
    <dgm:cxn modelId="{D691B943-C8B0-41E3-AEB4-90C06BF12AFB}" type="presParOf" srcId="{005E9648-681F-4E01-B4BB-91C6FC5E2D3E}" destId="{E62C8262-4E8D-461D-A2C3-6D4FA2682708}" srcOrd="0" destOrd="0" presId="urn:microsoft.com/office/officeart/2005/8/layout/chevron2"/>
    <dgm:cxn modelId="{73FDEBEF-6D28-4718-A367-1E7F42AD9BB3}" type="presParOf" srcId="{005E9648-681F-4E01-B4BB-91C6FC5E2D3E}" destId="{153CB239-0860-409C-8EB0-C69538EA672D}" srcOrd="1" destOrd="0" presId="urn:microsoft.com/office/officeart/2005/8/layout/chevron2"/>
    <dgm:cxn modelId="{3D996034-76F0-47E9-892E-F52A495FB5B5}" type="presParOf" srcId="{8B6913F4-482B-463A-8148-677BF00CD02F}" destId="{DB223144-FA64-443A-AB0F-085840E36C41}" srcOrd="9" destOrd="0" presId="urn:microsoft.com/office/officeart/2005/8/layout/chevron2"/>
    <dgm:cxn modelId="{05414605-673E-47DE-BF02-E6789A6D24C4}" type="presParOf" srcId="{8B6913F4-482B-463A-8148-677BF00CD02F}" destId="{F12A266C-5246-432A-90D1-1F20007A594A}" srcOrd="10" destOrd="0" presId="urn:microsoft.com/office/officeart/2005/8/layout/chevron2"/>
    <dgm:cxn modelId="{FAC39C66-3E10-42D7-8999-86E2EE6321CC}" type="presParOf" srcId="{F12A266C-5246-432A-90D1-1F20007A594A}" destId="{19B148AB-4994-47BE-8943-4132789FD8B0}" srcOrd="0" destOrd="0" presId="urn:microsoft.com/office/officeart/2005/8/layout/chevron2"/>
    <dgm:cxn modelId="{D0DD7934-BC15-442A-AA4A-4D41D6B4B420}" type="presParOf" srcId="{F12A266C-5246-432A-90D1-1F20007A594A}" destId="{A318E580-F9FD-4663-ADDD-F369E935E544}" srcOrd="1" destOrd="0" presId="urn:microsoft.com/office/officeart/2005/8/layout/chevron2"/>
    <dgm:cxn modelId="{9BF04DEF-7767-4942-BE2C-2F8893A3C67A}" type="presParOf" srcId="{8B6913F4-482B-463A-8148-677BF00CD02F}" destId="{D65F5F73-CBAC-4351-A3DB-3FC3BA25BF0E}" srcOrd="11" destOrd="0" presId="urn:microsoft.com/office/officeart/2005/8/layout/chevron2"/>
    <dgm:cxn modelId="{627DADF1-4D19-4997-997A-724DA5AD6C1D}" type="presParOf" srcId="{8B6913F4-482B-463A-8148-677BF00CD02F}" destId="{EF7C2296-5D31-4382-AA3D-9DB437ADC5A3}" srcOrd="12" destOrd="0" presId="urn:microsoft.com/office/officeart/2005/8/layout/chevron2"/>
    <dgm:cxn modelId="{DF4FBF5A-2682-4CC2-A5E6-1EA0F199B471}" type="presParOf" srcId="{EF7C2296-5D31-4382-AA3D-9DB437ADC5A3}" destId="{7D4A6740-A38E-4DCF-B2ED-D45A1BDE0B16}" srcOrd="0" destOrd="0" presId="urn:microsoft.com/office/officeart/2005/8/layout/chevron2"/>
    <dgm:cxn modelId="{C05C57A0-A8B9-4B8B-BDC7-65C680281AA7}" type="presParOf" srcId="{EF7C2296-5D31-4382-AA3D-9DB437ADC5A3}" destId="{79D2AD13-2F13-4636-8858-8432058DAF01}" srcOrd="1" destOrd="0" presId="urn:microsoft.com/office/officeart/2005/8/layout/chevron2"/>
    <dgm:cxn modelId="{CE803DBA-F515-44F8-B944-E4D1959B7FC5}" type="presParOf" srcId="{8B6913F4-482B-463A-8148-677BF00CD02F}" destId="{CCB454F6-8C8D-4FEB-8DF6-C7D38F0B8511}" srcOrd="13" destOrd="0" presId="urn:microsoft.com/office/officeart/2005/8/layout/chevron2"/>
    <dgm:cxn modelId="{1B127118-1F61-41CB-BF52-33719E801F98}" type="presParOf" srcId="{8B6913F4-482B-463A-8148-677BF00CD02F}" destId="{725BA830-F4A2-4633-82D7-04AF697C7CDB}" srcOrd="14" destOrd="0" presId="urn:microsoft.com/office/officeart/2005/8/layout/chevron2"/>
    <dgm:cxn modelId="{6BFE3060-1F21-41CE-BAD1-22BE36C8267A}" type="presParOf" srcId="{725BA830-F4A2-4633-82D7-04AF697C7CDB}" destId="{5679E16D-6413-4C05-B2F0-05C01DF44A6E}" srcOrd="0" destOrd="0" presId="urn:microsoft.com/office/officeart/2005/8/layout/chevron2"/>
    <dgm:cxn modelId="{3FECE4DA-9183-448B-BBD4-5294EFD54751}" type="presParOf" srcId="{725BA830-F4A2-4633-82D7-04AF697C7CDB}" destId="{7484E7F5-FA27-406B-89CF-C0C18043A5F8}" srcOrd="1" destOrd="0" presId="urn:microsoft.com/office/officeart/2005/8/layout/chevron2"/>
    <dgm:cxn modelId="{DB78D7C7-5A63-4616-B5BC-787AC7783CB1}" type="presParOf" srcId="{8B6913F4-482B-463A-8148-677BF00CD02F}" destId="{69D240F1-C727-4A88-BADA-F3ED8A5BAFD7}" srcOrd="15" destOrd="0" presId="urn:microsoft.com/office/officeart/2005/8/layout/chevron2"/>
    <dgm:cxn modelId="{872D3569-E04D-4EB8-BD55-AAE65DB35D56}" type="presParOf" srcId="{8B6913F4-482B-463A-8148-677BF00CD02F}" destId="{47161AB1-55E6-47AE-9C86-101E36D55054}" srcOrd="16" destOrd="0" presId="urn:microsoft.com/office/officeart/2005/8/layout/chevron2"/>
    <dgm:cxn modelId="{8D1184C4-128C-4167-9D97-9544ED510C2C}" type="presParOf" srcId="{47161AB1-55E6-47AE-9C86-101E36D55054}" destId="{0B508D0F-C456-42E6-B6DB-2C9F9EE75739}" srcOrd="0" destOrd="0" presId="urn:microsoft.com/office/officeart/2005/8/layout/chevron2"/>
    <dgm:cxn modelId="{9E40963C-F786-4495-9BCB-7D35C8F7BD60}" type="presParOf" srcId="{47161AB1-55E6-47AE-9C86-101E36D55054}" destId="{D17FD61C-538D-4522-A7DC-EE1B4A5D319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D0F1F3-AD7F-416B-86F4-F84858F8DBE7}" type="doc">
      <dgm:prSet loTypeId="urn:microsoft.com/office/officeart/2005/8/layout/list1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4FD84E6-DB1D-49E6-85B1-E5AB2D6466FF}">
      <dgm:prSet phldrT="[Текст]" custT="1"/>
      <dgm:spPr/>
      <dgm:t>
        <a:bodyPr/>
        <a:lstStyle/>
        <a:p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Настройка связи. </a:t>
          </a:r>
        </a:p>
        <a:p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Пилотирование функционала Личного кабинета органа контроля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gm:t>
    </dgm:pt>
    <dgm:pt modelId="{3D3F870E-37A7-4D0C-9CDA-D37930928BD5}" type="parTrans" cxnId="{08DEA796-40A4-4E59-8339-A503B3E6D0D3}">
      <dgm:prSet/>
      <dgm:spPr/>
      <dgm:t>
        <a:bodyPr/>
        <a:lstStyle/>
        <a:p>
          <a:endParaRPr lang="ru-RU"/>
        </a:p>
      </dgm:t>
    </dgm:pt>
    <dgm:pt modelId="{5217E07C-8794-41BF-92A9-C877F02F4BF8}" type="sibTrans" cxnId="{08DEA796-40A4-4E59-8339-A503B3E6D0D3}">
      <dgm:prSet/>
      <dgm:spPr/>
      <dgm:t>
        <a:bodyPr/>
        <a:lstStyle/>
        <a:p>
          <a:endParaRPr lang="ru-RU"/>
        </a:p>
      </dgm:t>
    </dgm:pt>
    <dgm:pt modelId="{6D7C46C2-D073-40C6-B5A0-B8DD821DEDF9}">
      <dgm:prSet phldrT="[Текст]" custT="1"/>
      <dgm:spPr/>
      <dgm:t>
        <a:bodyPr/>
        <a:lstStyle/>
        <a:p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Визуальный контроль.</a:t>
          </a:r>
        </a:p>
        <a:p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Формирование протоколов о несоответствии и уведомлений о прохождении контроля сотрудником органа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gm:t>
    </dgm:pt>
    <dgm:pt modelId="{80F61375-C56D-4539-8E64-764CBAE15E09}" type="parTrans" cxnId="{32538103-7AC9-4B89-A726-0A74BA92D817}">
      <dgm:prSet/>
      <dgm:spPr/>
      <dgm:t>
        <a:bodyPr/>
        <a:lstStyle/>
        <a:p>
          <a:endParaRPr lang="ru-RU"/>
        </a:p>
      </dgm:t>
    </dgm:pt>
    <dgm:pt modelId="{772FFF74-F06B-4466-A40F-6F9BFD2F1126}" type="sibTrans" cxnId="{32538103-7AC9-4B89-A726-0A74BA92D817}">
      <dgm:prSet/>
      <dgm:spPr/>
      <dgm:t>
        <a:bodyPr/>
        <a:lstStyle/>
        <a:p>
          <a:endParaRPr lang="ru-RU"/>
        </a:p>
      </dgm:t>
    </dgm:pt>
    <dgm:pt modelId="{6EA221B9-2785-4AA8-80AC-F78DB568E62F}">
      <dgm:prSet phldrT="[Текст]" custT="1"/>
      <dgm:spPr/>
      <dgm:t>
        <a:bodyPr/>
        <a:lstStyle/>
        <a:p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Автоматическое формирование проектов результатов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gm:t>
    </dgm:pt>
    <dgm:pt modelId="{2722B883-3D94-4A57-AC98-8827995888E6}" type="parTrans" cxnId="{3016254D-5C0E-43A3-AC4A-0AEF34F449EF}">
      <dgm:prSet/>
      <dgm:spPr/>
      <dgm:t>
        <a:bodyPr/>
        <a:lstStyle/>
        <a:p>
          <a:endParaRPr lang="ru-RU"/>
        </a:p>
      </dgm:t>
    </dgm:pt>
    <dgm:pt modelId="{88BB9DDE-9AAA-485A-B048-40D4B5313C8B}" type="sibTrans" cxnId="{3016254D-5C0E-43A3-AC4A-0AEF34F449EF}">
      <dgm:prSet/>
      <dgm:spPr/>
      <dgm:t>
        <a:bodyPr/>
        <a:lstStyle/>
        <a:p>
          <a:endParaRPr lang="ru-RU"/>
        </a:p>
      </dgm:t>
    </dgm:pt>
    <dgm:pt modelId="{16585753-A483-4598-83FF-BCE9A263C741}" type="pres">
      <dgm:prSet presAssocID="{ADD0F1F3-AD7F-416B-86F4-F84858F8DBE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6171A7B-50F1-4F00-B208-327FCD17D54D}" type="pres">
      <dgm:prSet presAssocID="{44FD84E6-DB1D-49E6-85B1-E5AB2D6466FF}" presName="parentLin" presStyleCnt="0"/>
      <dgm:spPr/>
      <dgm:t>
        <a:bodyPr/>
        <a:lstStyle/>
        <a:p>
          <a:endParaRPr lang="ru-RU"/>
        </a:p>
      </dgm:t>
    </dgm:pt>
    <dgm:pt modelId="{3ACD02C8-91D0-4BB5-ADE6-AA8A293BB8EA}" type="pres">
      <dgm:prSet presAssocID="{44FD84E6-DB1D-49E6-85B1-E5AB2D6466FF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4FECADF-1026-4D75-80B7-CE9CAA57D2E4}" type="pres">
      <dgm:prSet presAssocID="{44FD84E6-DB1D-49E6-85B1-E5AB2D6466FF}" presName="parentText" presStyleLbl="node1" presStyleIdx="0" presStyleCnt="3" custScaleX="12557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350BB4-4A5C-457D-904A-1E2268F9130D}" type="pres">
      <dgm:prSet presAssocID="{44FD84E6-DB1D-49E6-85B1-E5AB2D6466FF}" presName="negativeSpace" presStyleCnt="0"/>
      <dgm:spPr/>
      <dgm:t>
        <a:bodyPr/>
        <a:lstStyle/>
        <a:p>
          <a:endParaRPr lang="ru-RU"/>
        </a:p>
      </dgm:t>
    </dgm:pt>
    <dgm:pt modelId="{5233F977-9DA0-4278-95E8-7DE52FF50FE2}" type="pres">
      <dgm:prSet presAssocID="{44FD84E6-DB1D-49E6-85B1-E5AB2D6466FF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69285E-8CCF-464A-9CBE-FF4404A3DC4A}" type="pres">
      <dgm:prSet presAssocID="{5217E07C-8794-41BF-92A9-C877F02F4BF8}" presName="spaceBetweenRectangles" presStyleCnt="0"/>
      <dgm:spPr/>
      <dgm:t>
        <a:bodyPr/>
        <a:lstStyle/>
        <a:p>
          <a:endParaRPr lang="ru-RU"/>
        </a:p>
      </dgm:t>
    </dgm:pt>
    <dgm:pt modelId="{39F74272-F805-4F8D-9556-1EDAADBB3CA5}" type="pres">
      <dgm:prSet presAssocID="{6D7C46C2-D073-40C6-B5A0-B8DD821DEDF9}" presName="parentLin" presStyleCnt="0"/>
      <dgm:spPr/>
      <dgm:t>
        <a:bodyPr/>
        <a:lstStyle/>
        <a:p>
          <a:endParaRPr lang="ru-RU"/>
        </a:p>
      </dgm:t>
    </dgm:pt>
    <dgm:pt modelId="{E141FC48-5221-422F-9CC6-E05D51AD8B69}" type="pres">
      <dgm:prSet presAssocID="{6D7C46C2-D073-40C6-B5A0-B8DD821DEDF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CC6EB5F-7F21-47A3-B614-117ABC55BE1F}" type="pres">
      <dgm:prSet presAssocID="{6D7C46C2-D073-40C6-B5A0-B8DD821DEDF9}" presName="parentText" presStyleLbl="node1" presStyleIdx="1" presStyleCnt="3" custScaleX="12488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5B506-DAD4-495C-B18F-EEBF0CF19C59}" type="pres">
      <dgm:prSet presAssocID="{6D7C46C2-D073-40C6-B5A0-B8DD821DEDF9}" presName="negativeSpace" presStyleCnt="0"/>
      <dgm:spPr/>
      <dgm:t>
        <a:bodyPr/>
        <a:lstStyle/>
        <a:p>
          <a:endParaRPr lang="ru-RU"/>
        </a:p>
      </dgm:t>
    </dgm:pt>
    <dgm:pt modelId="{D028A6FD-A806-4CC6-8000-06079FFBEAAC}" type="pres">
      <dgm:prSet presAssocID="{6D7C46C2-D073-40C6-B5A0-B8DD821DEDF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6B51C3-5001-4908-AD6F-C5307379135C}" type="pres">
      <dgm:prSet presAssocID="{772FFF74-F06B-4466-A40F-6F9BFD2F1126}" presName="spaceBetweenRectangles" presStyleCnt="0"/>
      <dgm:spPr/>
      <dgm:t>
        <a:bodyPr/>
        <a:lstStyle/>
        <a:p>
          <a:endParaRPr lang="ru-RU"/>
        </a:p>
      </dgm:t>
    </dgm:pt>
    <dgm:pt modelId="{485B37EC-0893-47C3-9D4D-19D6E7C97118}" type="pres">
      <dgm:prSet presAssocID="{6EA221B9-2785-4AA8-80AC-F78DB568E62F}" presName="parentLin" presStyleCnt="0"/>
      <dgm:spPr/>
      <dgm:t>
        <a:bodyPr/>
        <a:lstStyle/>
        <a:p>
          <a:endParaRPr lang="ru-RU"/>
        </a:p>
      </dgm:t>
    </dgm:pt>
    <dgm:pt modelId="{5276BD7E-C2B8-4324-83C0-A3D4A8E68341}" type="pres">
      <dgm:prSet presAssocID="{6EA221B9-2785-4AA8-80AC-F78DB568E62F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C1C953D-4BF1-4BA8-9874-6EE908952252}" type="pres">
      <dgm:prSet presAssocID="{6EA221B9-2785-4AA8-80AC-F78DB568E62F}" presName="parentText" presStyleLbl="node1" presStyleIdx="2" presStyleCnt="3" custScaleX="12444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4D1B7C-3A55-4A2F-A327-8104BF916336}" type="pres">
      <dgm:prSet presAssocID="{6EA221B9-2785-4AA8-80AC-F78DB568E62F}" presName="negativeSpace" presStyleCnt="0"/>
      <dgm:spPr/>
      <dgm:t>
        <a:bodyPr/>
        <a:lstStyle/>
        <a:p>
          <a:endParaRPr lang="ru-RU"/>
        </a:p>
      </dgm:t>
    </dgm:pt>
    <dgm:pt modelId="{EB391666-718E-492D-98C6-2DF4A99172F8}" type="pres">
      <dgm:prSet presAssocID="{6EA221B9-2785-4AA8-80AC-F78DB568E62F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868EAE0-C255-48E8-8EBE-3A9E5021762E}" type="presOf" srcId="{6D7C46C2-D073-40C6-B5A0-B8DD821DEDF9}" destId="{E141FC48-5221-422F-9CC6-E05D51AD8B69}" srcOrd="0" destOrd="0" presId="urn:microsoft.com/office/officeart/2005/8/layout/list1"/>
    <dgm:cxn modelId="{F9FC5514-2F35-4410-88CA-6E2909E2CA77}" type="presOf" srcId="{6D7C46C2-D073-40C6-B5A0-B8DD821DEDF9}" destId="{ACC6EB5F-7F21-47A3-B614-117ABC55BE1F}" srcOrd="1" destOrd="0" presId="urn:microsoft.com/office/officeart/2005/8/layout/list1"/>
    <dgm:cxn modelId="{3016254D-5C0E-43A3-AC4A-0AEF34F449EF}" srcId="{ADD0F1F3-AD7F-416B-86F4-F84858F8DBE7}" destId="{6EA221B9-2785-4AA8-80AC-F78DB568E62F}" srcOrd="2" destOrd="0" parTransId="{2722B883-3D94-4A57-AC98-8827995888E6}" sibTransId="{88BB9DDE-9AAA-485A-B048-40D4B5313C8B}"/>
    <dgm:cxn modelId="{6D6C44C7-69E1-439E-88BE-FF86A95FA01C}" type="presOf" srcId="{6EA221B9-2785-4AA8-80AC-F78DB568E62F}" destId="{5276BD7E-C2B8-4324-83C0-A3D4A8E68341}" srcOrd="0" destOrd="0" presId="urn:microsoft.com/office/officeart/2005/8/layout/list1"/>
    <dgm:cxn modelId="{A37FA94D-2D9B-419A-AD42-1244CC12DDEB}" type="presOf" srcId="{44FD84E6-DB1D-49E6-85B1-E5AB2D6466FF}" destId="{A4FECADF-1026-4D75-80B7-CE9CAA57D2E4}" srcOrd="1" destOrd="0" presId="urn:microsoft.com/office/officeart/2005/8/layout/list1"/>
    <dgm:cxn modelId="{32538103-7AC9-4B89-A726-0A74BA92D817}" srcId="{ADD0F1F3-AD7F-416B-86F4-F84858F8DBE7}" destId="{6D7C46C2-D073-40C6-B5A0-B8DD821DEDF9}" srcOrd="1" destOrd="0" parTransId="{80F61375-C56D-4539-8E64-764CBAE15E09}" sibTransId="{772FFF74-F06B-4466-A40F-6F9BFD2F1126}"/>
    <dgm:cxn modelId="{AE31A006-0F47-44B4-B0CC-B3DECEBF3FD6}" type="presOf" srcId="{44FD84E6-DB1D-49E6-85B1-E5AB2D6466FF}" destId="{3ACD02C8-91D0-4BB5-ADE6-AA8A293BB8EA}" srcOrd="0" destOrd="0" presId="urn:microsoft.com/office/officeart/2005/8/layout/list1"/>
    <dgm:cxn modelId="{77D88459-4514-405C-A1FE-49DE0F52729E}" type="presOf" srcId="{ADD0F1F3-AD7F-416B-86F4-F84858F8DBE7}" destId="{16585753-A483-4598-83FF-BCE9A263C741}" srcOrd="0" destOrd="0" presId="urn:microsoft.com/office/officeart/2005/8/layout/list1"/>
    <dgm:cxn modelId="{34C929B4-105E-4A60-807C-FACDE5C80974}" type="presOf" srcId="{6EA221B9-2785-4AA8-80AC-F78DB568E62F}" destId="{5C1C953D-4BF1-4BA8-9874-6EE908952252}" srcOrd="1" destOrd="0" presId="urn:microsoft.com/office/officeart/2005/8/layout/list1"/>
    <dgm:cxn modelId="{08DEA796-40A4-4E59-8339-A503B3E6D0D3}" srcId="{ADD0F1F3-AD7F-416B-86F4-F84858F8DBE7}" destId="{44FD84E6-DB1D-49E6-85B1-E5AB2D6466FF}" srcOrd="0" destOrd="0" parTransId="{3D3F870E-37A7-4D0C-9CDA-D37930928BD5}" sibTransId="{5217E07C-8794-41BF-92A9-C877F02F4BF8}"/>
    <dgm:cxn modelId="{55C8D1D2-A841-4A1F-A2C8-B521E1F3F6DA}" type="presParOf" srcId="{16585753-A483-4598-83FF-BCE9A263C741}" destId="{46171A7B-50F1-4F00-B208-327FCD17D54D}" srcOrd="0" destOrd="0" presId="urn:microsoft.com/office/officeart/2005/8/layout/list1"/>
    <dgm:cxn modelId="{0DDFC7DA-D1A3-44AC-873C-DF02AF1FBB1F}" type="presParOf" srcId="{46171A7B-50F1-4F00-B208-327FCD17D54D}" destId="{3ACD02C8-91D0-4BB5-ADE6-AA8A293BB8EA}" srcOrd="0" destOrd="0" presId="urn:microsoft.com/office/officeart/2005/8/layout/list1"/>
    <dgm:cxn modelId="{1284D005-BAB4-4E04-B56A-87A8A6F69AA4}" type="presParOf" srcId="{46171A7B-50F1-4F00-B208-327FCD17D54D}" destId="{A4FECADF-1026-4D75-80B7-CE9CAA57D2E4}" srcOrd="1" destOrd="0" presId="urn:microsoft.com/office/officeart/2005/8/layout/list1"/>
    <dgm:cxn modelId="{F6DB43B7-33C2-4DD4-849B-785BB7A9B661}" type="presParOf" srcId="{16585753-A483-4598-83FF-BCE9A263C741}" destId="{FC350BB4-4A5C-457D-904A-1E2268F9130D}" srcOrd="1" destOrd="0" presId="urn:microsoft.com/office/officeart/2005/8/layout/list1"/>
    <dgm:cxn modelId="{BA968DD4-D41D-4EE1-A503-CA7E7E0FD80B}" type="presParOf" srcId="{16585753-A483-4598-83FF-BCE9A263C741}" destId="{5233F977-9DA0-4278-95E8-7DE52FF50FE2}" srcOrd="2" destOrd="0" presId="urn:microsoft.com/office/officeart/2005/8/layout/list1"/>
    <dgm:cxn modelId="{4D6C2528-7CAF-41FE-AD5B-2EBE9F2F2F7D}" type="presParOf" srcId="{16585753-A483-4598-83FF-BCE9A263C741}" destId="{7669285E-8CCF-464A-9CBE-FF4404A3DC4A}" srcOrd="3" destOrd="0" presId="urn:microsoft.com/office/officeart/2005/8/layout/list1"/>
    <dgm:cxn modelId="{1805D8DB-A864-48B8-AA4E-FCD9CE75470A}" type="presParOf" srcId="{16585753-A483-4598-83FF-BCE9A263C741}" destId="{39F74272-F805-4F8D-9556-1EDAADBB3CA5}" srcOrd="4" destOrd="0" presId="urn:microsoft.com/office/officeart/2005/8/layout/list1"/>
    <dgm:cxn modelId="{28453093-063E-40C0-B6DE-D898D41BBFD9}" type="presParOf" srcId="{39F74272-F805-4F8D-9556-1EDAADBB3CA5}" destId="{E141FC48-5221-422F-9CC6-E05D51AD8B69}" srcOrd="0" destOrd="0" presId="urn:microsoft.com/office/officeart/2005/8/layout/list1"/>
    <dgm:cxn modelId="{5E568E32-EF5D-42AC-95FA-15EAB87A620D}" type="presParOf" srcId="{39F74272-F805-4F8D-9556-1EDAADBB3CA5}" destId="{ACC6EB5F-7F21-47A3-B614-117ABC55BE1F}" srcOrd="1" destOrd="0" presId="urn:microsoft.com/office/officeart/2005/8/layout/list1"/>
    <dgm:cxn modelId="{8F976039-833F-4DAC-BC24-6E0770CC7891}" type="presParOf" srcId="{16585753-A483-4598-83FF-BCE9A263C741}" destId="{2695B506-DAD4-495C-B18F-EEBF0CF19C59}" srcOrd="5" destOrd="0" presId="urn:microsoft.com/office/officeart/2005/8/layout/list1"/>
    <dgm:cxn modelId="{511A4831-3DBB-4874-B3E2-AC27B3C4C73E}" type="presParOf" srcId="{16585753-A483-4598-83FF-BCE9A263C741}" destId="{D028A6FD-A806-4CC6-8000-06079FFBEAAC}" srcOrd="6" destOrd="0" presId="urn:microsoft.com/office/officeart/2005/8/layout/list1"/>
    <dgm:cxn modelId="{06CF21DC-3FBD-4BA2-B2B2-66954C26ED0E}" type="presParOf" srcId="{16585753-A483-4598-83FF-BCE9A263C741}" destId="{736B51C3-5001-4908-AD6F-C5307379135C}" srcOrd="7" destOrd="0" presId="urn:microsoft.com/office/officeart/2005/8/layout/list1"/>
    <dgm:cxn modelId="{784F1FFA-A9BC-4DB8-9447-F14E658DD317}" type="presParOf" srcId="{16585753-A483-4598-83FF-BCE9A263C741}" destId="{485B37EC-0893-47C3-9D4D-19D6E7C97118}" srcOrd="8" destOrd="0" presId="urn:microsoft.com/office/officeart/2005/8/layout/list1"/>
    <dgm:cxn modelId="{4F47C790-0315-495F-AAE7-EFF729524C2A}" type="presParOf" srcId="{485B37EC-0893-47C3-9D4D-19D6E7C97118}" destId="{5276BD7E-C2B8-4324-83C0-A3D4A8E68341}" srcOrd="0" destOrd="0" presId="urn:microsoft.com/office/officeart/2005/8/layout/list1"/>
    <dgm:cxn modelId="{8DD280DB-BB5C-4219-BC51-D9A2673CF5E7}" type="presParOf" srcId="{485B37EC-0893-47C3-9D4D-19D6E7C97118}" destId="{5C1C953D-4BF1-4BA8-9874-6EE908952252}" srcOrd="1" destOrd="0" presId="urn:microsoft.com/office/officeart/2005/8/layout/list1"/>
    <dgm:cxn modelId="{348A99D9-568A-407B-835F-02BFF8430A10}" type="presParOf" srcId="{16585753-A483-4598-83FF-BCE9A263C741}" destId="{CC4D1B7C-3A55-4A2F-A327-8104BF916336}" srcOrd="9" destOrd="0" presId="urn:microsoft.com/office/officeart/2005/8/layout/list1"/>
    <dgm:cxn modelId="{067E286D-9DF4-482A-A797-49DF767F3E55}" type="presParOf" srcId="{16585753-A483-4598-83FF-BCE9A263C741}" destId="{EB391666-718E-492D-98C6-2DF4A99172F8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035A99-B5BE-4BA4-BDE1-891AA234739C}">
      <dsp:nvSpPr>
        <dsp:cNvPr id="0" name=""/>
        <dsp:cNvSpPr/>
      </dsp:nvSpPr>
      <dsp:spPr>
        <a:xfrm rot="5400000">
          <a:off x="-92606" y="93476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1</a:t>
          </a:r>
          <a:endParaRPr lang="ru-RU" sz="1200" kern="1200" dirty="0"/>
        </a:p>
      </dsp:txBody>
      <dsp:txXfrm rot="-5400000">
        <a:off x="1" y="216950"/>
        <a:ext cx="432162" cy="185213"/>
      </dsp:txXfrm>
    </dsp:sp>
    <dsp:sp modelId="{802A8DDF-9E50-4C42-B6EB-128E63BEE82A}">
      <dsp:nvSpPr>
        <dsp:cNvPr id="0" name=""/>
        <dsp:cNvSpPr/>
      </dsp:nvSpPr>
      <dsp:spPr>
        <a:xfrm rot="5400000">
          <a:off x="5273234" y="-4840201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Контроль ПЗ осуществляется путем сравнения с данными по ЛС из АСФК (по закрытому ЛС – из закрытой части АСФК).</a:t>
          </a:r>
          <a:endParaRPr lang="ru-RU" sz="1200" kern="1200" dirty="0"/>
        </a:p>
      </dsp:txBody>
      <dsp:txXfrm rot="-5400000">
        <a:off x="432162" y="20461"/>
        <a:ext cx="10063847" cy="362113"/>
      </dsp:txXfrm>
    </dsp:sp>
    <dsp:sp modelId="{06B860E4-4E07-4DAA-99CA-71E52A81D7D0}">
      <dsp:nvSpPr>
        <dsp:cNvPr id="0" name=""/>
        <dsp:cNvSpPr/>
      </dsp:nvSpPr>
      <dsp:spPr>
        <a:xfrm rot="5400000">
          <a:off x="-92606" y="645133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2</a:t>
          </a:r>
          <a:endParaRPr lang="ru-RU" sz="1200" kern="1200" dirty="0"/>
        </a:p>
      </dsp:txBody>
      <dsp:txXfrm rot="-5400000">
        <a:off x="1" y="768607"/>
        <a:ext cx="432162" cy="185213"/>
      </dsp:txXfrm>
    </dsp:sp>
    <dsp:sp modelId="{4CFAE5B8-3423-4CA0-85AB-C2D7FA0B92AE}">
      <dsp:nvSpPr>
        <dsp:cNvPr id="0" name=""/>
        <dsp:cNvSpPr/>
      </dsp:nvSpPr>
      <dsp:spPr>
        <a:xfrm rot="5400000">
          <a:off x="5264865" y="-4269230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Информация для контроля ПЗ бюджетных и автономных учреждений о показателях ПФХД берется на сайте ГМУ (</a:t>
          </a:r>
          <a:r>
            <a:rPr lang="en-US" sz="1200" kern="1200" dirty="0" smtClean="0">
              <a:hlinkClick xmlns:r="http://schemas.openxmlformats.org/officeDocument/2006/relationships" r:id="rId1"/>
            </a:rPr>
            <a:t>www.bus.gov.ru</a:t>
          </a:r>
          <a:r>
            <a:rPr lang="ru-RU" sz="1200" kern="1200" dirty="0" smtClean="0"/>
            <a:t>)</a:t>
          </a:r>
          <a:br>
            <a:rPr lang="ru-RU" sz="1200" kern="1200" dirty="0" smtClean="0"/>
          </a:br>
          <a:r>
            <a:rPr lang="ru-RU" sz="1200" kern="1200" dirty="0" smtClean="0"/>
            <a:t> или из надлежащим образом оформленного, представленного Заказчиком ПФХД на бумажном носителе.</a:t>
          </a:r>
          <a:endParaRPr lang="ru-RU" sz="1200" kern="1200" dirty="0"/>
        </a:p>
      </dsp:txBody>
      <dsp:txXfrm rot="-5400000">
        <a:off x="423793" y="591432"/>
        <a:ext cx="10063847" cy="362113"/>
      </dsp:txXfrm>
    </dsp:sp>
    <dsp:sp modelId="{FD58D700-D886-4DD4-A151-32BB491CF4DC}">
      <dsp:nvSpPr>
        <dsp:cNvPr id="0" name=""/>
        <dsp:cNvSpPr/>
      </dsp:nvSpPr>
      <dsp:spPr>
        <a:xfrm rot="5400000">
          <a:off x="-92606" y="1196791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3</a:t>
          </a:r>
          <a:endParaRPr lang="ru-RU" sz="1200" kern="1200" dirty="0"/>
        </a:p>
      </dsp:txBody>
      <dsp:txXfrm rot="-5400000">
        <a:off x="1" y="1320265"/>
        <a:ext cx="432162" cy="185213"/>
      </dsp:txXfrm>
    </dsp:sp>
    <dsp:sp modelId="{11805898-7FB2-4D4C-BBFC-B934A5721173}">
      <dsp:nvSpPr>
        <dsp:cNvPr id="0" name=""/>
        <dsp:cNvSpPr/>
      </dsp:nvSpPr>
      <dsp:spPr>
        <a:xfrm rot="5400000">
          <a:off x="5273234" y="-3733692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Информация об НПА, подтверждающих сумму планируемых закупок за пределами планового периода направляется через СУФД, либо предоставляется на бумажном носителе по форме , установленной Приказом Минфина России № 104н. </a:t>
          </a:r>
          <a:endParaRPr lang="ru-RU" sz="1200" kern="1200" dirty="0"/>
        </a:p>
      </dsp:txBody>
      <dsp:txXfrm rot="-5400000">
        <a:off x="432162" y="1126970"/>
        <a:ext cx="10063847" cy="362113"/>
      </dsp:txXfrm>
    </dsp:sp>
    <dsp:sp modelId="{18F431B2-5714-4E09-B59B-7C06341B2F35}">
      <dsp:nvSpPr>
        <dsp:cNvPr id="0" name=""/>
        <dsp:cNvSpPr/>
      </dsp:nvSpPr>
      <dsp:spPr>
        <a:xfrm rot="5400000">
          <a:off x="-92606" y="1748448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4</a:t>
          </a:r>
          <a:endParaRPr lang="ru-RU" sz="1200" kern="1200" dirty="0"/>
        </a:p>
      </dsp:txBody>
      <dsp:txXfrm rot="-5400000">
        <a:off x="1" y="1871922"/>
        <a:ext cx="432162" cy="185213"/>
      </dsp:txXfrm>
    </dsp:sp>
    <dsp:sp modelId="{6A1A55A8-A99B-4BCF-A72A-D2C16292CF9A}">
      <dsp:nvSpPr>
        <dsp:cNvPr id="0" name=""/>
        <dsp:cNvSpPr/>
      </dsp:nvSpPr>
      <dsp:spPr>
        <a:xfrm rot="5400000">
          <a:off x="5273234" y="-3185229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Контроль извещения на закупку, сформированного на основании ПГЗ, содержащего сведения, составляющие </a:t>
          </a:r>
          <a:r>
            <a:rPr lang="ru-RU" sz="1200" kern="1200" dirty="0" err="1" smtClean="0"/>
            <a:t>гостайну</a:t>
          </a:r>
          <a:r>
            <a:rPr lang="ru-RU" sz="1200" kern="1200" dirty="0" smtClean="0"/>
            <a:t>  осуществляется на основании сведений о ПГЗ, хранящихся в закрытой части АСФК.</a:t>
          </a:r>
          <a:endParaRPr lang="ru-RU" sz="1200" u="sng" kern="1200" dirty="0"/>
        </a:p>
      </dsp:txBody>
      <dsp:txXfrm rot="-5400000">
        <a:off x="432162" y="1675433"/>
        <a:ext cx="10063847" cy="362113"/>
      </dsp:txXfrm>
    </dsp:sp>
    <dsp:sp modelId="{E62C8262-4E8D-461D-A2C3-6D4FA2682708}">
      <dsp:nvSpPr>
        <dsp:cNvPr id="0" name=""/>
        <dsp:cNvSpPr/>
      </dsp:nvSpPr>
      <dsp:spPr>
        <a:xfrm rot="5400000">
          <a:off x="-92606" y="2300106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5</a:t>
          </a:r>
          <a:endParaRPr lang="ru-RU" sz="1200" kern="1200" dirty="0"/>
        </a:p>
      </dsp:txBody>
      <dsp:txXfrm rot="-5400000">
        <a:off x="1" y="2423580"/>
        <a:ext cx="432162" cy="185213"/>
      </dsp:txXfrm>
    </dsp:sp>
    <dsp:sp modelId="{153CB239-0860-409C-8EB0-C69538EA672D}">
      <dsp:nvSpPr>
        <dsp:cNvPr id="0" name=""/>
        <dsp:cNvSpPr/>
      </dsp:nvSpPr>
      <dsp:spPr>
        <a:xfrm rot="5400000">
          <a:off x="5273234" y="-2633571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b="0" kern="1200" dirty="0" smtClean="0"/>
            <a:t>Для</a:t>
          </a:r>
          <a:r>
            <a:rPr lang="ru-RU" sz="1200" kern="1200" dirty="0" smtClean="0"/>
            <a:t> ФОИВ и ФКУ осуществляется постановка на учет принимаемого БО </a:t>
          </a:r>
          <a:r>
            <a:rPr lang="ru-RU" sz="1200" i="1" kern="1200" dirty="0" smtClean="0"/>
            <a:t>тип 1 </a:t>
          </a:r>
          <a:r>
            <a:rPr lang="ru-RU" sz="1200" kern="1200" dirty="0" smtClean="0"/>
            <a:t>не позднее чем за три дня до размещения извещения о закупке.</a:t>
          </a:r>
          <a:endParaRPr lang="ru-RU" sz="1200" kern="1200" dirty="0"/>
        </a:p>
      </dsp:txBody>
      <dsp:txXfrm rot="-5400000">
        <a:off x="432162" y="2227091"/>
        <a:ext cx="10063847" cy="362113"/>
      </dsp:txXfrm>
    </dsp:sp>
    <dsp:sp modelId="{19B148AB-4994-47BE-8943-4132789FD8B0}">
      <dsp:nvSpPr>
        <dsp:cNvPr id="0" name=""/>
        <dsp:cNvSpPr/>
      </dsp:nvSpPr>
      <dsp:spPr>
        <a:xfrm rot="5400000">
          <a:off x="-92606" y="2851763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6</a:t>
          </a:r>
          <a:endParaRPr lang="ru-RU" sz="1200" kern="1200" dirty="0"/>
        </a:p>
      </dsp:txBody>
      <dsp:txXfrm rot="-5400000">
        <a:off x="1" y="2975237"/>
        <a:ext cx="432162" cy="185213"/>
      </dsp:txXfrm>
    </dsp:sp>
    <dsp:sp modelId="{A318E580-F9FD-4663-ADDD-F369E935E544}">
      <dsp:nvSpPr>
        <dsp:cNvPr id="0" name=""/>
        <dsp:cNvSpPr/>
      </dsp:nvSpPr>
      <dsp:spPr>
        <a:xfrm rot="5400000">
          <a:off x="5273234" y="-2088631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Контроль ПЗ и ПГЗ, содержащих сведения, составляющие </a:t>
          </a:r>
          <a:r>
            <a:rPr lang="ru-RU" sz="1200" kern="1200" dirty="0" err="1" smtClean="0"/>
            <a:t>гостайну</a:t>
          </a:r>
          <a:r>
            <a:rPr lang="ru-RU" sz="1200" kern="1200" dirty="0" smtClean="0"/>
            <a:t> , осуществляется только при предоставлении  их на бумажном носителе.</a:t>
          </a:r>
          <a:endParaRPr lang="ru-RU" sz="1200" kern="1200" dirty="0"/>
        </a:p>
      </dsp:txBody>
      <dsp:txXfrm rot="-5400000">
        <a:off x="432162" y="2772031"/>
        <a:ext cx="10063847" cy="362113"/>
      </dsp:txXfrm>
    </dsp:sp>
    <dsp:sp modelId="{7D4A6740-A38E-4DCF-B2ED-D45A1BDE0B16}">
      <dsp:nvSpPr>
        <dsp:cNvPr id="0" name=""/>
        <dsp:cNvSpPr/>
      </dsp:nvSpPr>
      <dsp:spPr>
        <a:xfrm rot="5400000">
          <a:off x="-92606" y="3403421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/>
            <a:t>7</a:t>
          </a:r>
          <a:endParaRPr lang="ru-RU" sz="1200" kern="1200" dirty="0"/>
        </a:p>
      </dsp:txBody>
      <dsp:txXfrm rot="-5400000">
        <a:off x="1" y="3526895"/>
        <a:ext cx="432162" cy="185213"/>
      </dsp:txXfrm>
    </dsp:sp>
    <dsp:sp modelId="{79D2AD13-2F13-4636-8858-8432058DAF01}">
      <dsp:nvSpPr>
        <dsp:cNvPr id="0" name=""/>
        <dsp:cNvSpPr/>
      </dsp:nvSpPr>
      <dsp:spPr>
        <a:xfrm rot="5400000">
          <a:off x="5273234" y="-1530256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Срок контроля по открытым закупкам – 1 день с момента направления уведомления о начале контроля. Срок контроля по закрытым закупкам – 3 дня с проставления отметки на 1 экземпляре объекта контроля на бумажном носителе.</a:t>
          </a:r>
          <a:endParaRPr lang="ru-RU" sz="1200" kern="1200" dirty="0"/>
        </a:p>
      </dsp:txBody>
      <dsp:txXfrm rot="-5400000">
        <a:off x="432162" y="3330406"/>
        <a:ext cx="10063847" cy="362113"/>
      </dsp:txXfrm>
    </dsp:sp>
    <dsp:sp modelId="{5679E16D-6413-4C05-B2F0-05C01DF44A6E}">
      <dsp:nvSpPr>
        <dsp:cNvPr id="0" name=""/>
        <dsp:cNvSpPr/>
      </dsp:nvSpPr>
      <dsp:spPr>
        <a:xfrm rot="5400000">
          <a:off x="-92606" y="3839993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smtClean="0"/>
            <a:t>7</a:t>
          </a:r>
          <a:endParaRPr lang="ru-RU" sz="1200" kern="1200"/>
        </a:p>
      </dsp:txBody>
      <dsp:txXfrm rot="-5400000">
        <a:off x="1" y="3963467"/>
        <a:ext cx="432162" cy="185213"/>
      </dsp:txXfrm>
    </dsp:sp>
    <dsp:sp modelId="{7484E7F5-FA27-406B-89CF-C0C18043A5F8}">
      <dsp:nvSpPr>
        <dsp:cNvPr id="0" name=""/>
        <dsp:cNvSpPr/>
      </dsp:nvSpPr>
      <dsp:spPr>
        <a:xfrm rot="5400000">
          <a:off x="5273234" y="-978599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При изменении свободного остатка ЛБО необходимо повторно осуществить контроль ПЗ. При </a:t>
          </a:r>
          <a:r>
            <a:rPr lang="ru-RU" sz="1200" kern="1200" dirty="0" err="1" smtClean="0"/>
            <a:t>непрохождении</a:t>
          </a:r>
          <a:r>
            <a:rPr lang="ru-RU" sz="1200" kern="1200" dirty="0" smtClean="0"/>
            <a:t> контроля блокируется размещение извещений (для ФОИВ и ФКУ- в тот же день, для АУ , БУ, ГУП/МУП- через 30 дней).</a:t>
          </a:r>
          <a:endParaRPr lang="ru-RU" sz="1200" kern="1200" dirty="0"/>
        </a:p>
      </dsp:txBody>
      <dsp:txXfrm rot="-5400000">
        <a:off x="432162" y="3882063"/>
        <a:ext cx="10063847" cy="362113"/>
      </dsp:txXfrm>
    </dsp:sp>
    <dsp:sp modelId="{0B508D0F-C456-42E6-B6DB-2C9F9EE75739}">
      <dsp:nvSpPr>
        <dsp:cNvPr id="0" name=""/>
        <dsp:cNvSpPr/>
      </dsp:nvSpPr>
      <dsp:spPr>
        <a:xfrm rot="5400000">
          <a:off x="-92606" y="4506736"/>
          <a:ext cx="617375" cy="432162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200" kern="1200" dirty="0"/>
        </a:p>
      </dsp:txBody>
      <dsp:txXfrm rot="-5400000">
        <a:off x="1" y="4630210"/>
        <a:ext cx="432162" cy="185213"/>
      </dsp:txXfrm>
    </dsp:sp>
    <dsp:sp modelId="{D17FD61C-538D-4522-A7DC-EE1B4A5D3194}">
      <dsp:nvSpPr>
        <dsp:cNvPr id="0" name=""/>
        <dsp:cNvSpPr/>
      </dsp:nvSpPr>
      <dsp:spPr>
        <a:xfrm rot="5400000">
          <a:off x="5273234" y="-426941"/>
          <a:ext cx="401293" cy="1008343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200" kern="1200" dirty="0" smtClean="0"/>
            <a:t> Расширен состав сведений, подлежащих контролю при включении в Реестр контрактов.</a:t>
          </a:r>
          <a:endParaRPr lang="ru-RU" sz="1200" kern="1200" dirty="0"/>
        </a:p>
      </dsp:txBody>
      <dsp:txXfrm rot="-5400000">
        <a:off x="432162" y="4433721"/>
        <a:ext cx="10063847" cy="3621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33F977-9DA0-4278-95E8-7DE52FF50FE2}">
      <dsp:nvSpPr>
        <dsp:cNvPr id="0" name=""/>
        <dsp:cNvSpPr/>
      </dsp:nvSpPr>
      <dsp:spPr>
        <a:xfrm>
          <a:off x="0" y="635553"/>
          <a:ext cx="9649254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4FECADF-1026-4D75-80B7-CE9CAA57D2E4}">
      <dsp:nvSpPr>
        <dsp:cNvPr id="0" name=""/>
        <dsp:cNvSpPr/>
      </dsp:nvSpPr>
      <dsp:spPr>
        <a:xfrm>
          <a:off x="482462" y="30393"/>
          <a:ext cx="8481665" cy="121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5303" tIns="0" rIns="2553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Настройка связи. 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Пилотирование функционала Личного кабинета органа контроля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sp:txBody>
      <dsp:txXfrm>
        <a:off x="541545" y="89476"/>
        <a:ext cx="8363499" cy="1092154"/>
      </dsp:txXfrm>
    </dsp:sp>
    <dsp:sp modelId="{D028A6FD-A806-4CC6-8000-06079FFBEAAC}">
      <dsp:nvSpPr>
        <dsp:cNvPr id="0" name=""/>
        <dsp:cNvSpPr/>
      </dsp:nvSpPr>
      <dsp:spPr>
        <a:xfrm>
          <a:off x="0" y="2495313"/>
          <a:ext cx="9649254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CC6EB5F-7F21-47A3-B614-117ABC55BE1F}">
      <dsp:nvSpPr>
        <dsp:cNvPr id="0" name=""/>
        <dsp:cNvSpPr/>
      </dsp:nvSpPr>
      <dsp:spPr>
        <a:xfrm>
          <a:off x="482462" y="1890153"/>
          <a:ext cx="8435059" cy="121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5303" tIns="0" rIns="2553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Визуальный контроль.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Формирование протоколов о несоответствии и уведомлений о прохождении контроля сотрудником органа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sp:txBody>
      <dsp:txXfrm>
        <a:off x="541545" y="1949236"/>
        <a:ext cx="8316893" cy="1092154"/>
      </dsp:txXfrm>
    </dsp:sp>
    <dsp:sp modelId="{EB391666-718E-492D-98C6-2DF4A99172F8}">
      <dsp:nvSpPr>
        <dsp:cNvPr id="0" name=""/>
        <dsp:cNvSpPr/>
      </dsp:nvSpPr>
      <dsp:spPr>
        <a:xfrm>
          <a:off x="0" y="4355073"/>
          <a:ext cx="9649254" cy="1033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C1C953D-4BF1-4BA8-9874-6EE908952252}">
      <dsp:nvSpPr>
        <dsp:cNvPr id="0" name=""/>
        <dsp:cNvSpPr/>
      </dsp:nvSpPr>
      <dsp:spPr>
        <a:xfrm>
          <a:off x="482462" y="3749913"/>
          <a:ext cx="8405744" cy="121032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5303" tIns="0" rIns="255303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smtClean="0">
              <a:latin typeface="Open Sans Condensed Light" charset="0"/>
              <a:ea typeface="+mn-ea"/>
              <a:cs typeface="Arial" charset="0"/>
            </a:rPr>
            <a:t>Автоматическое формирование проектов результатов контроля </a:t>
          </a:r>
          <a:endParaRPr lang="ru-RU" sz="2200" b="1" kern="1200" dirty="0">
            <a:latin typeface="Open Sans Condensed Light" charset="0"/>
            <a:ea typeface="+mn-ea"/>
            <a:cs typeface="Arial" charset="0"/>
          </a:endParaRPr>
        </a:p>
      </dsp:txBody>
      <dsp:txXfrm>
        <a:off x="541545" y="3808996"/>
        <a:ext cx="8287578" cy="10921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102CD810-4CFB-48A4-9501-627EBC4F866A}" type="datetimeFigureOut">
              <a:rPr lang="ru-RU"/>
              <a:pPr>
                <a:defRPr/>
              </a:pPr>
              <a:t>17.11.2016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C36EDC-88CA-4BE3-9E60-E4DECA58E5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797387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8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13089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9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1308986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10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1308986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88944-45A6-4202-8B2E-145F7DD8B4F9}" type="slidenum">
              <a:rPr lang="ru-RU" altLang="ru-RU" smtClean="0"/>
              <a:pPr/>
              <a:t>11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xmlns="" val="31308986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02B51-FD0C-407C-8355-96869A87BD2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5024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D6223-F2C2-4E36-AE61-82D0446438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54186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C716C7-4054-421F-9BED-4DA9C54BFE1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4505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DDC1F-B868-481C-8FAA-78D572F49E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112101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350A75-557E-459F-8997-6C1D09B81BC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078289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357F4-8D52-4A8E-94CB-46B9B5B7FC0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71934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2E993-94F1-4A02-97EC-595791DF44D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93427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C17F9-3F70-418B-B6BC-F92BBB78796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4898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E3F632-3016-4CCE-ADE3-EFDB7D461A0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07797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9AB78-FFC1-4975-A42F-1875F5166F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00692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225442-5A9A-4E57-8FEA-935FD6A6A1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26835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 dirty="0"/>
              <a:t>10.02.2016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60B19C8-07B2-47AD-87EF-1E955DB3308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2.jpeg"/><Relationship Id="rId17" Type="http://schemas.microsoft.com/office/2007/relationships/hdphoto" Target="../media/hdphoto1.wdp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1.jpeg"/><Relationship Id="rId5" Type="http://schemas.openxmlformats.org/officeDocument/2006/relationships/image" Target="../media/image16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microsoft.com/office/2007/relationships/hdphoto" Target="../media/hdphoto1.wdp"/><Relationship Id="rId18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5.png"/><Relationship Id="rId17" Type="http://schemas.openxmlformats.org/officeDocument/2006/relationships/image" Target="../media/image22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4.png"/><Relationship Id="rId5" Type="http://schemas.openxmlformats.org/officeDocument/2006/relationships/image" Target="../media/image16.png"/><Relationship Id="rId15" Type="http://schemas.openxmlformats.org/officeDocument/2006/relationships/image" Target="../media/image11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13.png"/><Relationship Id="rId4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Visio1111111.vsd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consultantplus://offline/ref=78B0762B42C8788FF4C20C7ED562A4E1AB78926BD52C1A68383BBCC987D0BD1B05E8F2440DAEBDDAVFIFR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38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2.jpeg"/><Relationship Id="rId17" Type="http://schemas.microsoft.com/office/2007/relationships/hdphoto" Target="../media/hdphoto1.wdp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1.jpeg"/><Relationship Id="rId5" Type="http://schemas.openxmlformats.org/officeDocument/2006/relationships/image" Target="../media/image16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3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2.jpeg"/><Relationship Id="rId17" Type="http://schemas.microsoft.com/office/2007/relationships/hdphoto" Target="../media/hdphoto1.wdp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1.jpeg"/><Relationship Id="rId5" Type="http://schemas.openxmlformats.org/officeDocument/2006/relationships/image" Target="../media/image16.png"/><Relationship Id="rId15" Type="http://schemas.openxmlformats.org/officeDocument/2006/relationships/image" Target="../media/image24.png"/><Relationship Id="rId10" Type="http://schemas.openxmlformats.org/officeDocument/2006/relationships/image" Target="../media/image12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5" descr="подложка для титульника_1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1126916" y="2547134"/>
            <a:ext cx="10199795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26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Вопросы реализации контроля</a:t>
            </a:r>
          </a:p>
          <a:p>
            <a:pPr algn="ctr" eaLnBrk="1" hangingPunct="1"/>
            <a:r>
              <a:rPr lang="ru-RU" sz="2600" dirty="0" smtClean="0">
                <a:solidFill>
                  <a:srgbClr val="1468A4"/>
                </a:solidFill>
                <a:latin typeface="Open Sans Condensed" pitchFamily="34" charset="0"/>
                <a:cs typeface="Open Sans Condensed" pitchFamily="34" charset="0"/>
              </a:rPr>
              <a:t>по ч. 5 ст. 99 Федерального закона 44-ФЗ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2065" y="5729598"/>
            <a:ext cx="24280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ts val="0"/>
              </a:spcBef>
            </a:pPr>
            <a:r>
              <a:rPr lang="ru-RU" altLang="ru-RU" dirty="0" smtClean="0">
                <a:cs typeface="Times New Roman" pitchFamily="18" charset="0"/>
              </a:rPr>
              <a:t>21 октября 2016 г.</a:t>
            </a:r>
            <a:endParaRPr lang="ru-RU" altLang="ru-RU" b="1" dirty="0"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528122" y="4856902"/>
            <a:ext cx="460672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spcBef>
                <a:spcPct val="50000"/>
              </a:spcBef>
            </a:pPr>
            <a:r>
              <a:rPr lang="ru-RU" altLang="ru-RU" dirty="0" smtClean="0">
                <a:cs typeface="Times New Roman" pitchFamily="18" charset="0"/>
              </a:rPr>
              <a:t>Заместитель начальника </a:t>
            </a:r>
            <a:r>
              <a:rPr lang="ru-RU" altLang="ru-RU" dirty="0">
                <a:cs typeface="Times New Roman" pitchFamily="18" charset="0"/>
              </a:rPr>
              <a:t>Управления интегрированных информационных систем государственных финансов Федерального казначейства </a:t>
            </a:r>
          </a:p>
          <a:p>
            <a:pPr algn="r">
              <a:spcBef>
                <a:spcPct val="50000"/>
              </a:spcBef>
            </a:pPr>
            <a:r>
              <a:rPr lang="ru-RU" altLang="ru-RU" b="1" dirty="0">
                <a:cs typeface="Times New Roman" pitchFamily="18" charset="0"/>
              </a:rPr>
              <a:t>Н.В. </a:t>
            </a:r>
            <a:r>
              <a:rPr lang="ru-RU" altLang="ru-RU" b="1" dirty="0" err="1" smtClean="0">
                <a:cs typeface="Times New Roman" pitchFamily="18" charset="0"/>
              </a:rPr>
              <a:t>Бабко</a:t>
            </a:r>
            <a:endParaRPr lang="ru-RU" altLang="ru-RU" b="1" dirty="0"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Скругленный прямоугольник 106"/>
          <p:cNvSpPr/>
          <p:nvPr/>
        </p:nvSpPr>
        <p:spPr>
          <a:xfrm>
            <a:off x="1076866" y="3468221"/>
            <a:ext cx="1250194" cy="310769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395181" y="3468220"/>
            <a:ext cx="8365261" cy="3114641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10913778" y="1697418"/>
            <a:ext cx="1168155" cy="4721886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1076866" y="1697418"/>
            <a:ext cx="9669811" cy="1692387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10</a:t>
            </a:fld>
            <a:endParaRPr lang="ru-RU" altLang="ru-RU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10909527" y="3468220"/>
            <a:ext cx="1234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Arial" pitchFamily="3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625565" y="6214155"/>
            <a:ext cx="3877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Личный кабинет заказчика в ЕИС 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2568181" y="2677086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2680064" y="2703276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000937" y="2784623"/>
            <a:ext cx="1288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плана-графика закупок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плану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473982" y="2792402"/>
            <a:ext cx="1704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извещения, документации о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закупке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351988" y="2656010"/>
            <a:ext cx="16878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протокола определения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поставщика на соответствие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995185" y="2654403"/>
            <a:ext cx="15748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условий проекта контракта на соответствие протоколу определения поставщика</a:t>
            </a:r>
          </a:p>
        </p:txBody>
      </p:sp>
      <p:sp>
        <p:nvSpPr>
          <p:cNvPr id="121" name="Овал 120"/>
          <p:cNvSpPr/>
          <p:nvPr/>
        </p:nvSpPr>
        <p:spPr>
          <a:xfrm>
            <a:off x="4032401" y="2664190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4134844" y="2690380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5920884" y="2711674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5982137" y="273786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74366" y="271340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7676809" y="2739599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920129" y="4389108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601359" y="4332401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461362" y="4513617"/>
            <a:ext cx="932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56922" y="4434662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271427" y="4401744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752319" y="4357718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контракта/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проекте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2412" y="3681864"/>
            <a:ext cx="739804" cy="739805"/>
            <a:chOff x="1140764" y="3681864"/>
            <a:chExt cx="739804" cy="739805"/>
          </a:xfrm>
        </p:grpSpPr>
        <p:pic>
          <p:nvPicPr>
            <p:cNvPr id="165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764" y="3681864"/>
              <a:ext cx="739804" cy="739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14" descr="buy, cart, ecommerce, shopping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048" y="3961908"/>
              <a:ext cx="336635" cy="336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7" name="Группа 166"/>
          <p:cNvGrpSpPr/>
          <p:nvPr/>
        </p:nvGrpSpPr>
        <p:grpSpPr>
          <a:xfrm>
            <a:off x="3471326" y="3747204"/>
            <a:ext cx="779760" cy="683223"/>
            <a:chOff x="4628209" y="2047877"/>
            <a:chExt cx="1219197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209" y="2047877"/>
              <a:ext cx="1219197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575" y="2480627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2901" y="3827171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7895" y="3730838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569827" y="3765224"/>
            <a:ext cx="746155" cy="707959"/>
            <a:chOff x="4011933" y="3765224"/>
            <a:chExt cx="746155" cy="707959"/>
          </a:xfrm>
        </p:grpSpPr>
        <p:sp>
          <p:nvSpPr>
            <p:cNvPr id="173" name="Овал 172"/>
            <p:cNvSpPr/>
            <p:nvPr/>
          </p:nvSpPr>
          <p:spPr>
            <a:xfrm>
              <a:off x="4011933" y="3765224"/>
              <a:ext cx="746155" cy="70795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4" name="Picture 3" descr="C:\Users\2876\Desktop\icon-paper-outline-drawing-silhouette-recreation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2780" y="3914391"/>
              <a:ext cx="478864" cy="41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0" name="Прямоугольник 179"/>
          <p:cNvSpPr/>
          <p:nvPr/>
        </p:nvSpPr>
        <p:spPr>
          <a:xfrm>
            <a:off x="9862878" y="2517930"/>
            <a:ext cx="1301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 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92566" y="271452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9465499" y="2740719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56957" y="4611074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98448" y="1696435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9319" y="2491040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/>
          <p:nvPr/>
        </p:nvCxnSpPr>
        <p:spPr>
          <a:xfrm>
            <a:off x="5612187" y="5167244"/>
            <a:ext cx="4723178" cy="143478"/>
          </a:xfrm>
          <a:prstGeom prst="bentConnector4">
            <a:avLst>
              <a:gd name="adj1" fmla="val 69716"/>
              <a:gd name="adj2" fmla="val 196171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/>
          <p:nvPr/>
        </p:nvCxnSpPr>
        <p:spPr>
          <a:xfrm flipV="1">
            <a:off x="4759344" y="4826534"/>
            <a:ext cx="3549595" cy="344583"/>
          </a:xfrm>
          <a:prstGeom prst="bentConnector3">
            <a:avLst>
              <a:gd name="adj1" fmla="val 10003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4900659" y="4813312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4794858" y="4808223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681460" y="4808223"/>
            <a:ext cx="2418235" cy="36289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763756" y="4954053"/>
            <a:ext cx="367256" cy="21927"/>
          </a:xfrm>
          <a:prstGeom prst="bentConnector3">
            <a:avLst>
              <a:gd name="adj1" fmla="val -586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769408" y="4787469"/>
            <a:ext cx="1639027" cy="385107"/>
          </a:xfrm>
          <a:prstGeom prst="bentConnector3">
            <a:avLst>
              <a:gd name="adj1" fmla="val 9959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8" name="Соединительная линия уступом 207"/>
          <p:cNvCxnSpPr>
            <a:endCxn id="110" idx="4"/>
          </p:cNvCxnSpPr>
          <p:nvPr/>
        </p:nvCxnSpPr>
        <p:spPr>
          <a:xfrm rot="10800000">
            <a:off x="2821764" y="3203485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>
            <a:endCxn id="168" idx="0"/>
          </p:cNvCxnSpPr>
          <p:nvPr/>
        </p:nvCxnSpPr>
        <p:spPr>
          <a:xfrm rot="10800000" flipV="1">
            <a:off x="3861206" y="3556352"/>
            <a:ext cx="215320" cy="19085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>
            <a:endCxn id="121" idx="4"/>
          </p:cNvCxnSpPr>
          <p:nvPr/>
        </p:nvCxnSpPr>
        <p:spPr>
          <a:xfrm rot="10800000">
            <a:off x="4285984" y="3190588"/>
            <a:ext cx="779356" cy="35563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284624" y="3539876"/>
            <a:ext cx="699471" cy="2253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5" idx="0"/>
          </p:cNvCxnSpPr>
          <p:nvPr/>
        </p:nvCxnSpPr>
        <p:spPr>
          <a:xfrm rot="10800000" flipV="1">
            <a:off x="2752315" y="3539876"/>
            <a:ext cx="183429" cy="14198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>
            <a:endCxn id="133" idx="4"/>
          </p:cNvCxnSpPr>
          <p:nvPr/>
        </p:nvCxnSpPr>
        <p:spPr>
          <a:xfrm rot="16200000" flipV="1">
            <a:off x="6022413" y="3390126"/>
            <a:ext cx="316470" cy="1236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5842211" y="3538199"/>
            <a:ext cx="1398065" cy="185835"/>
          </a:xfrm>
          <a:prstGeom prst="bentConnector3">
            <a:avLst>
              <a:gd name="adj1" fmla="val 100416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/>
          <p:nvPr/>
        </p:nvCxnSpPr>
        <p:spPr>
          <a:xfrm flipV="1">
            <a:off x="7359271" y="3248045"/>
            <a:ext cx="493392" cy="323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767957" y="3563014"/>
            <a:ext cx="878740" cy="211497"/>
          </a:xfrm>
          <a:prstGeom prst="bentConnector3">
            <a:avLst>
              <a:gd name="adj1" fmla="val 9986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69089" y="363537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538032" y="3697567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flipV="1">
            <a:off x="9119189" y="3234144"/>
            <a:ext cx="498329" cy="328870"/>
          </a:xfrm>
          <a:prstGeom prst="bentConnector3">
            <a:avLst>
              <a:gd name="adj1" fmla="val 101608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4744513" y="3544893"/>
            <a:ext cx="1266403" cy="28227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73764" y="4042599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675184" y="6077436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081786" y="4543070"/>
            <a:ext cx="1939866" cy="118466"/>
          </a:xfrm>
          <a:prstGeom prst="bentConnector3">
            <a:avLst>
              <a:gd name="adj1" fmla="val 6358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8059191" y="5967934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4625" y="5408504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0669" y="5445757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5501" y="5680911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6" name="Прямоугольник 245"/>
          <p:cNvSpPr/>
          <p:nvPr/>
        </p:nvSpPr>
        <p:spPr>
          <a:xfrm>
            <a:off x="1271418" y="1799325"/>
            <a:ext cx="541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Личный кабинет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Финансового органа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/>
            </a:r>
            <a:b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в </a:t>
            </a: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ПУЗ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ГИИС «Электронный бюджет»</a:t>
            </a:r>
            <a:endParaRPr lang="ru-RU" alt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0657471" y="3265186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271418" y="3961908"/>
            <a:ext cx="978593" cy="4193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ПУР ЭБ/</a:t>
            </a:r>
          </a:p>
          <a:p>
            <a:pPr algn="ctr"/>
            <a:r>
              <a:rPr lang="ru-RU" sz="1200" dirty="0" smtClean="0"/>
              <a:t>АС ФК*</a:t>
            </a:r>
            <a:endParaRPr lang="ru-RU" sz="1200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21013" y="1654006"/>
            <a:ext cx="865439" cy="4908435"/>
          </a:xfrm>
          <a:prstGeom prst="roundRect">
            <a:avLst>
              <a:gd name="adj" fmla="val 885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r>
              <a:rPr lang="ru-RU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Общероссийский официальный сайт в сети Интернет для размещения информации о государственных (муниципальных) </a:t>
            </a:r>
            <a:r>
              <a:rPr lang="ru-RU" sz="800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учреждениях</a:t>
            </a:r>
          </a:p>
          <a:p>
            <a:r>
              <a:rPr lang="en-US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(www. bus.gov.ru)</a:t>
            </a:r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  <a:p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87" name="Двойная стрелка влево/вправо 86"/>
          <p:cNvSpPr/>
          <p:nvPr/>
        </p:nvSpPr>
        <p:spPr>
          <a:xfrm>
            <a:off x="959133" y="2341314"/>
            <a:ext cx="535911" cy="36700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537257" y="1746167"/>
            <a:ext cx="366818" cy="33624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000" b="1" dirty="0" smtClean="0"/>
              <a:t>Сведения о расходах на закупку ТРУ </a:t>
            </a:r>
          </a:p>
          <a:p>
            <a:pPr algn="ctr"/>
            <a:r>
              <a:rPr lang="ru-RU" sz="1000" b="1" dirty="0" smtClean="0"/>
              <a:t>в плане </a:t>
            </a:r>
            <a:r>
              <a:rPr lang="ru-RU" sz="1000" b="1" dirty="0"/>
              <a:t>финансово-хозяйственной деятельности (ПФХД)</a:t>
            </a:r>
          </a:p>
        </p:txBody>
      </p:sp>
      <p:sp>
        <p:nvSpPr>
          <p:cNvPr id="81" name="Овал 80"/>
          <p:cNvSpPr/>
          <p:nvPr/>
        </p:nvSpPr>
        <p:spPr>
          <a:xfrm>
            <a:off x="1151354" y="268806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1218623" y="276493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80451" y="4453509"/>
            <a:ext cx="550083" cy="532901"/>
          </a:xfrm>
          <a:prstGeom prst="rect">
            <a:avLst/>
          </a:prstGeom>
          <a:noFill/>
        </p:spPr>
      </p:pic>
      <p:cxnSp>
        <p:nvCxnSpPr>
          <p:cNvPr id="90" name="Соединительная линия уступом 89"/>
          <p:cNvCxnSpPr/>
          <p:nvPr/>
        </p:nvCxnSpPr>
        <p:spPr>
          <a:xfrm rot="5400000">
            <a:off x="608033" y="3413219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617303" y="2363622"/>
            <a:ext cx="12952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9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1439" y="3811693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Группа 94"/>
          <p:cNvGrpSpPr/>
          <p:nvPr/>
        </p:nvGrpSpPr>
        <p:grpSpPr>
          <a:xfrm>
            <a:off x="8239174" y="3627346"/>
            <a:ext cx="874282" cy="818516"/>
            <a:chOff x="7901273" y="3732470"/>
            <a:chExt cx="874282" cy="818516"/>
          </a:xfrm>
        </p:grpSpPr>
        <p:pic>
          <p:nvPicPr>
            <p:cNvPr id="96" name="Picture 4" descr="document, documents, files, sheet icon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1273" y="3732470"/>
              <a:ext cx="818515" cy="81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8" name="Picture 6" descr="control, engineering, gear, options, setting, settings, tools icon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8156" y="4090307"/>
              <a:ext cx="417399" cy="41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3" name="Соединительная линия уступом 102"/>
          <p:cNvCxnSpPr/>
          <p:nvPr/>
        </p:nvCxnSpPr>
        <p:spPr>
          <a:xfrm rot="10800000">
            <a:off x="1380195" y="3206660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1175075" y="5090243"/>
            <a:ext cx="1128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Свободный остаток ЛБО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1076867" y="5556307"/>
            <a:ext cx="1250194" cy="10061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*При наличии счетов в АС ФК</a:t>
            </a:r>
            <a:endParaRPr lang="ru-RU" sz="1000" dirty="0"/>
          </a:p>
        </p:txBody>
      </p:sp>
      <p:sp>
        <p:nvSpPr>
          <p:cNvPr id="93" name="Двойная стрелка влево/вправо 92"/>
          <p:cNvSpPr/>
          <p:nvPr/>
        </p:nvSpPr>
        <p:spPr>
          <a:xfrm rot="5400000">
            <a:off x="1530421" y="3485262"/>
            <a:ext cx="535911" cy="367000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>
              <a:solidFill>
                <a:schemeClr val="lt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251086" y="-16500"/>
            <a:ext cx="78870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Иными органами контроля в личном кабинете Органа контроля ГИИС «Электронный бюджет»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101" name="Скругленный прямоугольник 100"/>
          <p:cNvSpPr/>
          <p:nvPr/>
        </p:nvSpPr>
        <p:spPr>
          <a:xfrm>
            <a:off x="4251086" y="872737"/>
            <a:ext cx="4242001" cy="597643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2" name="TextBox 101"/>
          <p:cNvSpPr txBox="1"/>
          <p:nvPr/>
        </p:nvSpPr>
        <p:spPr>
          <a:xfrm>
            <a:off x="4461361" y="907961"/>
            <a:ext cx="38475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АИС Управления общественными финансами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5046743" y="1332609"/>
            <a:ext cx="507676" cy="4135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Стрелка вниз 112"/>
          <p:cNvSpPr/>
          <p:nvPr/>
        </p:nvSpPr>
        <p:spPr>
          <a:xfrm rot="10800000">
            <a:off x="6728945" y="1283860"/>
            <a:ext cx="507676" cy="41355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Прямоугольник 113"/>
          <p:cNvSpPr/>
          <p:nvPr/>
        </p:nvSpPr>
        <p:spPr>
          <a:xfrm>
            <a:off x="7106287" y="1485490"/>
            <a:ext cx="14815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Объекты контроля</a:t>
            </a:r>
            <a:endParaRPr lang="ru-RU" altLang="ru-RU" sz="1000" b="1" dirty="0">
              <a:solidFill>
                <a:schemeClr val="accent5">
                  <a:lumMod val="50000"/>
                </a:schemeClr>
              </a:solidFill>
              <a:latin typeface="Arial" pitchFamily="34" charset="0"/>
            </a:endParaRPr>
          </a:p>
        </p:txBody>
      </p:sp>
      <p:sp>
        <p:nvSpPr>
          <p:cNvPr id="115" name="Прямоугольник 114"/>
          <p:cNvSpPr/>
          <p:nvPr/>
        </p:nvSpPr>
        <p:spPr>
          <a:xfrm>
            <a:off x="3456922" y="1483136"/>
            <a:ext cx="158949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altLang="ru-RU" sz="1000" b="1" dirty="0" smtClean="0">
                <a:solidFill>
                  <a:schemeClr val="accent5">
                    <a:lumMod val="50000"/>
                  </a:schemeClr>
                </a:solidFill>
                <a:latin typeface="Arial" pitchFamily="34" charset="0"/>
              </a:rPr>
              <a:t>Результаты контроля </a:t>
            </a:r>
            <a:endParaRPr lang="ru-RU" altLang="ru-RU" sz="1000" b="1" dirty="0">
              <a:solidFill>
                <a:schemeClr val="accent5">
                  <a:lumMod val="50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376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Скругленный прямоугольник 96"/>
          <p:cNvSpPr/>
          <p:nvPr/>
        </p:nvSpPr>
        <p:spPr>
          <a:xfrm>
            <a:off x="10953842" y="1262262"/>
            <a:ext cx="1187911" cy="4926540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2708233" y="1262262"/>
            <a:ext cx="8102365" cy="4926540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0990441" y="6076974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11</a:t>
            </a:fld>
            <a:endParaRPr lang="ru-RU" altLang="ru-RU" dirty="0"/>
          </a:p>
        </p:txBody>
      </p:sp>
      <p:sp>
        <p:nvSpPr>
          <p:cNvPr id="102" name="Скругленный прямоугольник 101"/>
          <p:cNvSpPr/>
          <p:nvPr/>
        </p:nvSpPr>
        <p:spPr>
          <a:xfrm>
            <a:off x="51008" y="1262263"/>
            <a:ext cx="2545547" cy="4891060"/>
          </a:xfrm>
          <a:prstGeom prst="roundRect">
            <a:avLst>
              <a:gd name="adj" fmla="val 9872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3" name="TextBox 102"/>
          <p:cNvSpPr txBox="1"/>
          <p:nvPr/>
        </p:nvSpPr>
        <p:spPr>
          <a:xfrm>
            <a:off x="65658" y="1337978"/>
            <a:ext cx="25455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АИС Управления общественными финансами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10907061" y="3188844"/>
            <a:ext cx="1234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Arial" pitchFamily="3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906142" y="1289979"/>
            <a:ext cx="43859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РМИС</a:t>
            </a:r>
          </a:p>
        </p:txBody>
      </p:sp>
      <p:sp>
        <p:nvSpPr>
          <p:cNvPr id="107" name="Скругленный прямоугольник 106"/>
          <p:cNvSpPr/>
          <p:nvPr/>
        </p:nvSpPr>
        <p:spPr>
          <a:xfrm>
            <a:off x="179265" y="2246959"/>
            <a:ext cx="1116111" cy="1700599"/>
          </a:xfrm>
          <a:prstGeom prst="roundRect">
            <a:avLst>
              <a:gd name="adj" fmla="val 9872"/>
            </a:avLst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9" name="TextBox 108"/>
          <p:cNvSpPr txBox="1"/>
          <p:nvPr/>
        </p:nvSpPr>
        <p:spPr>
          <a:xfrm>
            <a:off x="202857" y="3975273"/>
            <a:ext cx="22988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Свободный остаток ЛБО, </a:t>
            </a:r>
            <a:b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sz="11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БО по соглашениям с ФГУП</a:t>
            </a:r>
            <a:endParaRPr lang="ru-RU" sz="11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10" name="Овал 109"/>
          <p:cNvSpPr/>
          <p:nvPr/>
        </p:nvSpPr>
        <p:spPr>
          <a:xfrm>
            <a:off x="2880203" y="2117618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2957932" y="2143808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323771" y="1961539"/>
            <a:ext cx="12221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плана-графика закупок на соответствие Плану 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884468" y="1942628"/>
            <a:ext cx="148153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извещения, документации о закупке </a:t>
            </a:r>
          </a:p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513973" y="1960212"/>
            <a:ext cx="148153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протокола определения поставщика на соответствие 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997097" y="1940817"/>
            <a:ext cx="1158723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условий проекта контракта на соответствие протоколу определения поставщика</a:t>
            </a:r>
          </a:p>
        </p:txBody>
      </p:sp>
      <p:cxnSp>
        <p:nvCxnSpPr>
          <p:cNvPr id="120" name="Соединительная линия уступом 119"/>
          <p:cNvCxnSpPr/>
          <p:nvPr/>
        </p:nvCxnSpPr>
        <p:spPr>
          <a:xfrm rot="10800000">
            <a:off x="2046467" y="3031725"/>
            <a:ext cx="595862" cy="372626"/>
          </a:xfrm>
          <a:prstGeom prst="bentConnector3">
            <a:avLst>
              <a:gd name="adj1" fmla="val 98388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21" name="Овал 120"/>
          <p:cNvSpPr/>
          <p:nvPr/>
        </p:nvSpPr>
        <p:spPr>
          <a:xfrm>
            <a:off x="4450145" y="2098372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4527874" y="2124562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1" name="Овал 130"/>
          <p:cNvSpPr/>
          <p:nvPr/>
        </p:nvSpPr>
        <p:spPr>
          <a:xfrm>
            <a:off x="1041794" y="2021505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1109063" y="2098372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6067506" y="2146542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6145235" y="2172732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51982" y="2172991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7629711" y="2199181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801293" y="3767512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569705" y="3766583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572158" y="3954149"/>
            <a:ext cx="148153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56162" y="3866956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421803" y="3848645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712525" y="3862380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контракта/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проекте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165" name="Picture 12" descr="data, document, file, folder, page, sheet, type ic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8428" y="3155348"/>
            <a:ext cx="739804" cy="739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6" name="Picture 14" descr="buy, cart, ecommerce, shopping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8750" y="3402440"/>
            <a:ext cx="336635" cy="336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67" name="Группа 166"/>
          <p:cNvGrpSpPr/>
          <p:nvPr/>
        </p:nvGrpSpPr>
        <p:grpSpPr>
          <a:xfrm>
            <a:off x="3525631" y="3171260"/>
            <a:ext cx="779760" cy="683223"/>
            <a:chOff x="5104765" y="2047877"/>
            <a:chExt cx="1219200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04765" y="2047877"/>
              <a:ext cx="1219200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09565" y="2466661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1681" y="3267703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17195" y="3171370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3" name="Овал 172"/>
          <p:cNvSpPr/>
          <p:nvPr/>
        </p:nvSpPr>
        <p:spPr>
          <a:xfrm>
            <a:off x="4661397" y="3205756"/>
            <a:ext cx="746155" cy="70795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74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2244" y="3354923"/>
            <a:ext cx="478864" cy="4190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0" name="Прямоугольник 179"/>
          <p:cNvSpPr/>
          <p:nvPr/>
        </p:nvSpPr>
        <p:spPr>
          <a:xfrm>
            <a:off x="9815683" y="1974938"/>
            <a:ext cx="10162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76878" y="2155061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9418747" y="2181251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6878" y="3259394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07461" y="4051606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53842" y="1320757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6853" y="2211664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2" name="Picture 4" descr="document, documents, files, sheet icon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55437" y="3173002"/>
            <a:ext cx="818515" cy="818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3" name="Picture 6" descr="control, engineering, gear, options, setting, settings, tools icon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 xmlns="">
                  <a14:imgLayer r:embed="rId1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12320" y="3530839"/>
            <a:ext cx="417399" cy="41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>
            <a:endCxn id="185" idx="2"/>
          </p:cNvCxnSpPr>
          <p:nvPr/>
        </p:nvCxnSpPr>
        <p:spPr>
          <a:xfrm>
            <a:off x="5191981" y="4616012"/>
            <a:ext cx="4723178" cy="143480"/>
          </a:xfrm>
          <a:prstGeom prst="bentConnector4">
            <a:avLst>
              <a:gd name="adj1" fmla="val 69368"/>
              <a:gd name="adj2" fmla="val 25932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/>
          <p:nvPr/>
        </p:nvCxnSpPr>
        <p:spPr>
          <a:xfrm flipV="1">
            <a:off x="4932274" y="4267066"/>
            <a:ext cx="3549595" cy="344583"/>
          </a:xfrm>
          <a:prstGeom prst="bentConnector3">
            <a:avLst>
              <a:gd name="adj1" fmla="val 10003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5009913" y="4253844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5009482" y="4248755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934738" y="4211787"/>
            <a:ext cx="1997536" cy="399864"/>
          </a:xfrm>
          <a:prstGeom prst="bentConnector3">
            <a:avLst>
              <a:gd name="adj1" fmla="val 99738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922607" y="4421419"/>
            <a:ext cx="367256" cy="21927"/>
          </a:xfrm>
          <a:prstGeom prst="bentConnector3">
            <a:avLst>
              <a:gd name="adj1" fmla="val 451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864747" y="4228000"/>
            <a:ext cx="1527098" cy="385106"/>
          </a:xfrm>
          <a:prstGeom prst="bentConnector3">
            <a:avLst>
              <a:gd name="adj1" fmla="val 9951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pic>
        <p:nvPicPr>
          <p:cNvPr id="203" name="Picture 4" descr="gear icon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16801" y="3755379"/>
            <a:ext cx="279318" cy="279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66779" y="3249717"/>
            <a:ext cx="550083" cy="532901"/>
          </a:xfrm>
          <a:prstGeom prst="rect">
            <a:avLst/>
          </a:prstGeom>
          <a:noFill/>
        </p:spPr>
      </p:pic>
      <p:cxnSp>
        <p:nvCxnSpPr>
          <p:cNvPr id="207" name="Соединительная линия уступом 206"/>
          <p:cNvCxnSpPr>
            <a:endCxn id="132" idx="2"/>
          </p:cNvCxnSpPr>
          <p:nvPr/>
        </p:nvCxnSpPr>
        <p:spPr>
          <a:xfrm flipV="1">
            <a:off x="202857" y="2570769"/>
            <a:ext cx="1120925" cy="411010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Соединительная линия уступом 207"/>
          <p:cNvCxnSpPr/>
          <p:nvPr/>
        </p:nvCxnSpPr>
        <p:spPr>
          <a:xfrm flipV="1">
            <a:off x="2899056" y="2614543"/>
            <a:ext cx="634888" cy="367753"/>
          </a:xfrm>
          <a:prstGeom prst="bentConnector3">
            <a:avLst>
              <a:gd name="adj1" fmla="val 9985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/>
          <p:nvPr/>
        </p:nvCxnSpPr>
        <p:spPr>
          <a:xfrm>
            <a:off x="3533944" y="2980408"/>
            <a:ext cx="381567" cy="199090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Соединительная линия уступом 210"/>
          <p:cNvCxnSpPr>
            <a:endCxn id="165" idx="0"/>
          </p:cNvCxnSpPr>
          <p:nvPr/>
        </p:nvCxnSpPr>
        <p:spPr>
          <a:xfrm>
            <a:off x="1323781" y="2978832"/>
            <a:ext cx="1584549" cy="176516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/>
          <p:nvPr/>
        </p:nvCxnSpPr>
        <p:spPr>
          <a:xfrm flipV="1">
            <a:off x="4036808" y="2617668"/>
            <a:ext cx="634888" cy="367753"/>
          </a:xfrm>
          <a:prstGeom prst="bentConnector3">
            <a:avLst>
              <a:gd name="adj1" fmla="val 9985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718872" y="2985900"/>
            <a:ext cx="334391" cy="2065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8" idx="0"/>
          </p:cNvCxnSpPr>
          <p:nvPr/>
        </p:nvCxnSpPr>
        <p:spPr>
          <a:xfrm rot="10800000" flipV="1">
            <a:off x="3915512" y="2994138"/>
            <a:ext cx="410025" cy="17712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/>
          <p:nvPr/>
        </p:nvCxnSpPr>
        <p:spPr>
          <a:xfrm rot="5400000" flipH="1" flipV="1">
            <a:off x="5993965" y="2648383"/>
            <a:ext cx="409431" cy="350323"/>
          </a:xfrm>
          <a:prstGeom prst="bentConnector3">
            <a:avLst>
              <a:gd name="adj1" fmla="val 919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6321089" y="2987612"/>
            <a:ext cx="846398" cy="167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7" name="Соединительная линия уступом 216"/>
          <p:cNvCxnSpPr/>
          <p:nvPr/>
        </p:nvCxnSpPr>
        <p:spPr>
          <a:xfrm rot="5400000">
            <a:off x="5937799" y="3157847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>
            <a:endCxn id="137" idx="4"/>
          </p:cNvCxnSpPr>
          <p:nvPr/>
        </p:nvCxnSpPr>
        <p:spPr>
          <a:xfrm flipV="1">
            <a:off x="7305823" y="2699389"/>
            <a:ext cx="499742" cy="292394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844429" y="2997179"/>
            <a:ext cx="637440" cy="217864"/>
          </a:xfrm>
          <a:prstGeom prst="bentConnector3">
            <a:avLst>
              <a:gd name="adj1" fmla="val 9965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20103" y="3143867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Соединительная линия уступом 220"/>
          <p:cNvCxnSpPr/>
          <p:nvPr/>
        </p:nvCxnSpPr>
        <p:spPr>
          <a:xfrm rot="5400000">
            <a:off x="605567" y="313384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472060" y="3138099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flipV="1">
            <a:off x="9110883" y="2674676"/>
            <a:ext cx="498329" cy="328870"/>
          </a:xfrm>
          <a:prstGeom prst="bentConnector3">
            <a:avLst>
              <a:gd name="adj1" fmla="val 101608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5073466" y="2980408"/>
            <a:ext cx="809375" cy="262283"/>
          </a:xfrm>
          <a:prstGeom prst="bentConnector3">
            <a:avLst>
              <a:gd name="adj1" fmla="val 9997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65458" y="3483131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438342" y="5390472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022486" y="3899654"/>
            <a:ext cx="1939864" cy="236931"/>
          </a:xfrm>
          <a:prstGeom prst="bentConnector3">
            <a:avLst>
              <a:gd name="adj1" fmla="val 7160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7935553" y="5367276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72085" y="4849036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98793" y="4886289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76005" y="5113205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2" name="Прямоугольник 231"/>
          <p:cNvSpPr/>
          <p:nvPr/>
        </p:nvSpPr>
        <p:spPr>
          <a:xfrm>
            <a:off x="1538500" y="1799643"/>
            <a:ext cx="1211937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cxnSp>
        <p:nvCxnSpPr>
          <p:cNvPr id="233" name="Соединительная линия уступом 232"/>
          <p:cNvCxnSpPr/>
          <p:nvPr/>
        </p:nvCxnSpPr>
        <p:spPr>
          <a:xfrm flipV="1">
            <a:off x="1295377" y="3031208"/>
            <a:ext cx="643995" cy="374733"/>
          </a:xfrm>
          <a:prstGeom prst="bentConnector3">
            <a:avLst>
              <a:gd name="adj1" fmla="val 9860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235" name="Овал 234"/>
          <p:cNvSpPr/>
          <p:nvPr/>
        </p:nvSpPr>
        <p:spPr>
          <a:xfrm>
            <a:off x="2996244" y="4871451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36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3063513" y="4948318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38" name="Скругленный прямоугольник 237"/>
          <p:cNvSpPr/>
          <p:nvPr/>
        </p:nvSpPr>
        <p:spPr>
          <a:xfrm>
            <a:off x="425787" y="4941107"/>
            <a:ext cx="1696151" cy="43274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000" b="1" dirty="0"/>
              <a:t>План финансово-хозяйственной деятельности (ПФХД)</a:t>
            </a:r>
          </a:p>
        </p:txBody>
      </p:sp>
      <p:sp>
        <p:nvSpPr>
          <p:cNvPr id="239" name="Прямоугольник 238"/>
          <p:cNvSpPr/>
          <p:nvPr/>
        </p:nvSpPr>
        <p:spPr>
          <a:xfrm>
            <a:off x="3459759" y="4826166"/>
            <a:ext cx="12119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ПФХД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40" name="Соединительная линия уступом 239"/>
          <p:cNvCxnSpPr/>
          <p:nvPr/>
        </p:nvCxnSpPr>
        <p:spPr>
          <a:xfrm>
            <a:off x="2177599" y="5164495"/>
            <a:ext cx="818707" cy="138222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7" name="Соединительная линия уступом 6"/>
          <p:cNvCxnSpPr/>
          <p:nvPr/>
        </p:nvCxnSpPr>
        <p:spPr>
          <a:xfrm rot="16200000" flipH="1">
            <a:off x="2428070" y="4625274"/>
            <a:ext cx="935762" cy="182723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sp>
        <p:nvSpPr>
          <p:cNvPr id="106" name="Стрелка вправо 105"/>
          <p:cNvSpPr/>
          <p:nvPr/>
        </p:nvSpPr>
        <p:spPr>
          <a:xfrm>
            <a:off x="10655005" y="2985810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42459" y="-5409"/>
            <a:ext cx="8862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Осуществление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иными органами контроля с использованием РМИС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173724" y="6239289"/>
            <a:ext cx="85108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Схема осуществления контроля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в РМИС устанавливается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органом контроля самостоятельно</a:t>
            </a:r>
          </a:p>
          <a:p>
            <a:pPr marL="285750" indent="-285750">
              <a:buFont typeface="Arial" charset="0"/>
              <a:buChar char="•"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 соответствии с общими требованиями (приказ Минфина России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от 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22.07.2016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№120н  </a:t>
            </a:r>
          </a:p>
        </p:txBody>
      </p:sp>
    </p:spTree>
    <p:extLst>
      <p:ext uri="{BB962C8B-B14F-4D97-AF65-F5344CB8AC3E}">
        <p14:creationId xmlns:p14="http://schemas.microsoft.com/office/powerpoint/2010/main" xmlns="" val="271291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Скругленный прямоугольник 63"/>
          <p:cNvSpPr/>
          <p:nvPr/>
        </p:nvSpPr>
        <p:spPr>
          <a:xfrm>
            <a:off x="1703816" y="1263842"/>
            <a:ext cx="4618183" cy="521845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6483178" y="1263843"/>
            <a:ext cx="4846086" cy="5218454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218138" y="6348568"/>
            <a:ext cx="2743200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12</a:t>
            </a:fld>
            <a:endParaRPr lang="ru-RU" alt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253674" y="1320774"/>
            <a:ext cx="1058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Заказчик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1965982" y="5743632"/>
            <a:ext cx="567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ЕИС</a:t>
            </a: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62335" y="2612266"/>
            <a:ext cx="2932670" cy="855134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М</a:t>
            </a:r>
            <a:r>
              <a:rPr lang="ru-RU" sz="1400" dirty="0" smtClean="0"/>
              <a:t>одуль </a:t>
            </a:r>
            <a:r>
              <a:rPr lang="ru-RU" sz="1400" dirty="0"/>
              <a:t>осуществления контроля в соответствии с частью 5 статьи 99 Закона № 44-ФЗ</a:t>
            </a:r>
          </a:p>
        </p:txBody>
      </p:sp>
      <p:cxnSp>
        <p:nvCxnSpPr>
          <p:cNvPr id="30" name="Прямая со стрелкой 29"/>
          <p:cNvCxnSpPr>
            <a:stCxn id="28" idx="0"/>
            <a:endCxn id="42" idx="3"/>
          </p:cNvCxnSpPr>
          <p:nvPr/>
        </p:nvCxnSpPr>
        <p:spPr>
          <a:xfrm rot="16200000" flipV="1">
            <a:off x="6634315" y="217910"/>
            <a:ext cx="235648" cy="4553063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stCxn id="28" idx="2"/>
            <a:endCxn id="103" idx="3"/>
          </p:cNvCxnSpPr>
          <p:nvPr/>
        </p:nvCxnSpPr>
        <p:spPr>
          <a:xfrm rot="5400000">
            <a:off x="6433926" y="1543114"/>
            <a:ext cx="670459" cy="4519031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03" idx="0"/>
            <a:endCxn id="28" idx="1"/>
          </p:cNvCxnSpPr>
          <p:nvPr/>
        </p:nvCxnSpPr>
        <p:spPr>
          <a:xfrm rot="5400000" flipH="1" flipV="1">
            <a:off x="5388257" y="1467254"/>
            <a:ext cx="601498" cy="3746657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2" name="Скругленный прямоугольник 41"/>
          <p:cNvSpPr/>
          <p:nvPr/>
        </p:nvSpPr>
        <p:spPr>
          <a:xfrm>
            <a:off x="3048178" y="1949051"/>
            <a:ext cx="1427429" cy="85513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Открытая часть ЕИС</a:t>
            </a:r>
            <a:endParaRPr lang="ru-RU" sz="1600" dirty="0"/>
          </a:p>
        </p:txBody>
      </p:sp>
      <p:pic>
        <p:nvPicPr>
          <p:cNvPr id="44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60301" y="3893547"/>
            <a:ext cx="338530" cy="2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7763" y="2093275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1282" y="2804185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Box 55"/>
          <p:cNvSpPr txBox="1"/>
          <p:nvPr/>
        </p:nvSpPr>
        <p:spPr>
          <a:xfrm>
            <a:off x="4994256" y="4104907"/>
            <a:ext cx="148892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3. Уведомление о начале контроля</a:t>
            </a:r>
            <a:endParaRPr lang="ru-RU" sz="1050" dirty="0"/>
          </a:p>
        </p:txBody>
      </p:sp>
      <p:sp>
        <p:nvSpPr>
          <p:cNvPr id="61" name="TextBox 60"/>
          <p:cNvSpPr txBox="1"/>
          <p:nvPr/>
        </p:nvSpPr>
        <p:spPr>
          <a:xfrm>
            <a:off x="6547981" y="2494441"/>
            <a:ext cx="119578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5. Направление на размещение</a:t>
            </a:r>
            <a:endParaRPr lang="ru-RU" sz="1050" dirty="0"/>
          </a:p>
        </p:txBody>
      </p:sp>
      <p:sp>
        <p:nvSpPr>
          <p:cNvPr id="62" name="TextBox 61"/>
          <p:cNvSpPr txBox="1"/>
          <p:nvPr/>
        </p:nvSpPr>
        <p:spPr>
          <a:xfrm>
            <a:off x="5320315" y="3201334"/>
            <a:ext cx="120696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2. Направление на контроль</a:t>
            </a:r>
            <a:endParaRPr lang="ru-RU" sz="1050" dirty="0"/>
          </a:p>
        </p:txBody>
      </p:sp>
      <p:sp>
        <p:nvSpPr>
          <p:cNvPr id="75" name="TextBox 74"/>
          <p:cNvSpPr txBox="1"/>
          <p:nvPr/>
        </p:nvSpPr>
        <p:spPr>
          <a:xfrm>
            <a:off x="6211330" y="4493907"/>
            <a:ext cx="18077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4.1 Уведомление о соответствии требованиям</a:t>
            </a:r>
            <a:endParaRPr lang="ru-RU" sz="1050" dirty="0"/>
          </a:p>
        </p:txBody>
      </p:sp>
      <p:sp>
        <p:nvSpPr>
          <p:cNvPr id="77" name="TextBox 76"/>
          <p:cNvSpPr txBox="1"/>
          <p:nvPr/>
        </p:nvSpPr>
        <p:spPr>
          <a:xfrm>
            <a:off x="7840319" y="5020456"/>
            <a:ext cx="1174050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4.2 Протокол о несоответствии требованиям</a:t>
            </a:r>
            <a:endParaRPr lang="ru-RU" sz="1050" dirty="0"/>
          </a:p>
        </p:txBody>
      </p:sp>
      <p:cxnSp>
        <p:nvCxnSpPr>
          <p:cNvPr id="93" name="Прямая со стрелкой 92"/>
          <p:cNvCxnSpPr>
            <a:endCxn id="103" idx="1"/>
          </p:cNvCxnSpPr>
          <p:nvPr/>
        </p:nvCxnSpPr>
        <p:spPr>
          <a:xfrm>
            <a:off x="1378032" y="4137859"/>
            <a:ext cx="1743684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018119" y="5791218"/>
            <a:ext cx="41633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Подсистема управления закупками ГИИС «Электронный бюджет»</a:t>
            </a:r>
            <a:endParaRPr lang="ru-RU" dirty="0"/>
          </a:p>
        </p:txBody>
      </p:sp>
      <p:sp>
        <p:nvSpPr>
          <p:cNvPr id="80" name="TextBox 79"/>
          <p:cNvSpPr txBox="1"/>
          <p:nvPr/>
        </p:nvSpPr>
        <p:spPr>
          <a:xfrm>
            <a:off x="538293" y="4395492"/>
            <a:ext cx="121361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050" dirty="0" smtClean="0"/>
              <a:t>1. Формирование объектов</a:t>
            </a:r>
          </a:p>
          <a:p>
            <a:pPr algn="ctr"/>
            <a:r>
              <a:rPr lang="ru-RU" sz="1050" dirty="0" smtClean="0"/>
              <a:t> контроля</a:t>
            </a:r>
          </a:p>
          <a:p>
            <a:pPr algn="ctr"/>
            <a:r>
              <a:rPr lang="ru-RU" sz="1050" dirty="0" smtClean="0"/>
              <a:t>(из ВСРЗ или РМИС при наличии)</a:t>
            </a:r>
            <a:endParaRPr lang="ru-RU" sz="1050" dirty="0"/>
          </a:p>
        </p:txBody>
      </p:sp>
      <p:pic>
        <p:nvPicPr>
          <p:cNvPr id="9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392" y="3945284"/>
            <a:ext cx="518726" cy="518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9" name="Прямая со стрелкой 39"/>
          <p:cNvCxnSpPr>
            <a:stCxn id="28" idx="3"/>
            <a:endCxn id="103" idx="2"/>
          </p:cNvCxnSpPr>
          <p:nvPr/>
        </p:nvCxnSpPr>
        <p:spPr>
          <a:xfrm flipH="1">
            <a:off x="3815678" y="3039833"/>
            <a:ext cx="6679327" cy="1594553"/>
          </a:xfrm>
          <a:prstGeom prst="bentConnector4">
            <a:avLst>
              <a:gd name="adj1" fmla="val -3423"/>
              <a:gd name="adj2" fmla="val 114336"/>
            </a:avLst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0" name="Прямая со стрелкой 99"/>
          <p:cNvCxnSpPr/>
          <p:nvPr/>
        </p:nvCxnSpPr>
        <p:spPr>
          <a:xfrm rot="10800000" flipV="1">
            <a:off x="4522579" y="3467399"/>
            <a:ext cx="4735968" cy="996875"/>
          </a:xfrm>
          <a:prstGeom prst="bentConnector3">
            <a:avLst>
              <a:gd name="adj1" fmla="val -269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101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298841" y="3525371"/>
            <a:ext cx="259363" cy="22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" name="Picture 2" descr="alert, exclamation icon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572224" y="2672095"/>
            <a:ext cx="264179" cy="26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3" name="Скругленный прямоугольник 102"/>
          <p:cNvSpPr/>
          <p:nvPr/>
        </p:nvSpPr>
        <p:spPr>
          <a:xfrm>
            <a:off x="3121716" y="3641331"/>
            <a:ext cx="1387923" cy="993055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/>
              <a:t>Личный кабинет</a:t>
            </a:r>
          </a:p>
        </p:txBody>
      </p:sp>
      <p:pic>
        <p:nvPicPr>
          <p:cNvPr id="113" name="Picture 10" descr="http://sparkysite.ru/small/check/check01/scheck59.pn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53046" y="2292414"/>
            <a:ext cx="259363" cy="222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3" descr="C:\Users\2876\Desktop\icon-paper-outline-drawing-silhouette-recreati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6054" y="4286380"/>
            <a:ext cx="338530" cy="296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6" name="Picture 5" descr="C:\Users\2876\Desktop\docume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1463" y="4743684"/>
            <a:ext cx="239017" cy="299664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extBox 44"/>
          <p:cNvSpPr txBox="1"/>
          <p:nvPr/>
        </p:nvSpPr>
        <p:spPr>
          <a:xfrm>
            <a:off x="7154210" y="1322875"/>
            <a:ext cx="17296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Орган контроля</a:t>
            </a:r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3042459" y="-47744"/>
            <a:ext cx="88627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заказчиков регионального и муниципального уровня при отсутствии РМИС,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финансовым органом  (Федеральным казначейством при передаче полномочий по контролю)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3030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13</a:t>
            </a:fld>
            <a:endParaRPr lang="ru-RU" alt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17188" y="2193069"/>
            <a:ext cx="8708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Подготовка к реализации полномочий по контролю</a:t>
            </a:r>
          </a:p>
        </p:txBody>
      </p:sp>
    </p:spTree>
    <p:extLst>
      <p:ext uri="{BB962C8B-B14F-4D97-AF65-F5344CB8AC3E}">
        <p14:creationId xmlns:p14="http://schemas.microsoft.com/office/powerpoint/2010/main" xmlns="" val="28770605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35394" y="158688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Настройка связей между ТОФК и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финансовым органом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997145" y="2586680"/>
            <a:ext cx="5179013" cy="1441623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99349" y="2594392"/>
            <a:ext cx="5247502" cy="1877130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97145" y="4081983"/>
            <a:ext cx="5221495" cy="1919416"/>
          </a:xfrm>
          <a:prstGeom prst="roundRect">
            <a:avLst>
              <a:gd name="adj" fmla="val 6608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13" name="Группа 12"/>
          <p:cNvGrpSpPr/>
          <p:nvPr/>
        </p:nvGrpSpPr>
        <p:grpSpPr>
          <a:xfrm>
            <a:off x="3850564" y="712300"/>
            <a:ext cx="4292948" cy="891782"/>
            <a:chOff x="4884004" y="712300"/>
            <a:chExt cx="4292948" cy="891782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884004" y="712300"/>
              <a:ext cx="4292947" cy="891782"/>
              <a:chOff x="3996118" y="2870810"/>
              <a:chExt cx="4292947" cy="891782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4159282" y="2988418"/>
                <a:ext cx="4129783" cy="663935"/>
              </a:xfrm>
              <a:prstGeom prst="rect">
                <a:avLst/>
              </a:prstGeom>
              <a:solidFill>
                <a:schemeClr val="bg1"/>
              </a:solidFill>
              <a:ln w="31750">
                <a:solidFill>
                  <a:srgbClr val="009BD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0" name="Picture 2" descr="check, checklist, clip, clipboard, done, exam, memo, organizer, task, tasks, todo icon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96118" y="2870810"/>
                <a:ext cx="907519" cy="89178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TextBox 10"/>
              <p:cNvSpPr txBox="1"/>
              <p:nvPr/>
            </p:nvSpPr>
            <p:spPr>
              <a:xfrm>
                <a:off x="4707922" y="2978147"/>
                <a:ext cx="222601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b="1" dirty="0" smtClean="0">
                    <a:solidFill>
                      <a:srgbClr val="00A1DA"/>
                    </a:solidFill>
                    <a:latin typeface="Open Sans Condensed Light" pitchFamily="34" charset="0"/>
                    <a:cs typeface="Times New Roman" panose="02020603050405020304" pitchFamily="18" charset="0"/>
                  </a:rPr>
                  <a:t>Сводный реестр</a:t>
                </a:r>
                <a:endParaRPr lang="ru-RU" sz="1600" b="1" dirty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5595809" y="1032178"/>
              <a:ext cx="358114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dirty="0" smtClean="0">
                  <a:solidFill>
                    <a:schemeClr val="accent5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Полномочие: </a:t>
              </a:r>
              <a:r>
                <a:rPr lang="ru-RU" sz="1200" b="1" dirty="0">
                  <a:solidFill>
                    <a:schemeClr val="accent5">
                      <a:lumMod val="75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«орган, уполномоченный на осуществление контроля в соответствии с ч. 5 ст. 99 Федерального закона 44-ФЗ»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750178" y="1493843"/>
            <a:ext cx="1246967" cy="998818"/>
            <a:chOff x="4750178" y="1554885"/>
            <a:chExt cx="1246967" cy="998818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5672816" y="1554885"/>
              <a:ext cx="324329" cy="998818"/>
              <a:chOff x="2798435" y="1442802"/>
              <a:chExt cx="324329" cy="998818"/>
            </a:xfrm>
          </p:grpSpPr>
          <p:grpSp>
            <p:nvGrpSpPr>
              <p:cNvPr id="14" name="Группа 13"/>
              <p:cNvGrpSpPr/>
              <p:nvPr/>
            </p:nvGrpSpPr>
            <p:grpSpPr>
              <a:xfrm>
                <a:off x="2800204" y="1782000"/>
                <a:ext cx="322560" cy="322560"/>
                <a:chOff x="852900" y="3546674"/>
                <a:chExt cx="460800" cy="460800"/>
              </a:xfrm>
            </p:grpSpPr>
            <p:sp>
              <p:nvSpPr>
                <p:cNvPr id="15" name="Овал 14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Скругленный прямоугольник 15"/>
                <p:cNvSpPr/>
                <p:nvPr/>
              </p:nvSpPr>
              <p:spPr>
                <a:xfrm>
                  <a:off x="923100" y="3615265"/>
                  <a:ext cx="320400" cy="3204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 smtClean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Х</a:t>
                  </a:r>
                  <a:endParaRPr lang="ru-RU" sz="20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17" name="Группа 16"/>
              <p:cNvGrpSpPr/>
              <p:nvPr/>
            </p:nvGrpSpPr>
            <p:grpSpPr>
              <a:xfrm>
                <a:off x="2798435" y="1442802"/>
                <a:ext cx="322560" cy="322560"/>
                <a:chOff x="4062383" y="3636898"/>
                <a:chExt cx="460800" cy="460800"/>
              </a:xfrm>
            </p:grpSpPr>
            <p:grpSp>
              <p:nvGrpSpPr>
                <p:cNvPr id="18" name="Группа 17"/>
                <p:cNvGrpSpPr/>
                <p:nvPr/>
              </p:nvGrpSpPr>
              <p:grpSpPr>
                <a:xfrm>
                  <a:off x="4062383" y="3636898"/>
                  <a:ext cx="460800" cy="460800"/>
                  <a:chOff x="852900" y="3546674"/>
                  <a:chExt cx="460800" cy="460800"/>
                </a:xfrm>
              </p:grpSpPr>
              <p:sp>
                <p:nvSpPr>
                  <p:cNvPr id="20" name="Овал 19"/>
                  <p:cNvSpPr/>
                  <p:nvPr/>
                </p:nvSpPr>
                <p:spPr>
                  <a:xfrm>
                    <a:off x="852900" y="3546674"/>
                    <a:ext cx="460800" cy="460800"/>
                  </a:xfrm>
                  <a:prstGeom prst="ellipse">
                    <a:avLst/>
                  </a:prstGeom>
                  <a:solidFill>
                    <a:srgbClr val="FF993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21" name="Скругленный прямоугольник 20"/>
                  <p:cNvSpPr/>
                  <p:nvPr/>
                </p:nvSpPr>
                <p:spPr>
                  <a:xfrm>
                    <a:off x="923100" y="3616874"/>
                    <a:ext cx="320400" cy="320400"/>
                  </a:xfrm>
                  <a:prstGeom prst="roundRect">
                    <a:avLst/>
                  </a:prstGeom>
                  <a:solidFill>
                    <a:schemeClr val="bg1"/>
                  </a:solidFill>
                  <a:ln w="31750">
                    <a:solidFill>
                      <a:schemeClr val="tx2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 sz="2500" b="1" dirty="0">
                      <a:solidFill>
                        <a:schemeClr val="tx2">
                          <a:lumMod val="75000"/>
                        </a:schemeClr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pic>
              <p:nvPicPr>
                <p:cNvPr id="19" name="Рисунок 1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164195" y="3740139"/>
                  <a:ext cx="257175" cy="254318"/>
                </a:xfrm>
                <a:prstGeom prst="rect">
                  <a:avLst/>
                </a:prstGeom>
              </p:spPr>
            </p:pic>
          </p:grpSp>
          <p:grpSp>
            <p:nvGrpSpPr>
              <p:cNvPr id="22" name="Группа 21"/>
              <p:cNvGrpSpPr/>
              <p:nvPr/>
            </p:nvGrpSpPr>
            <p:grpSpPr>
              <a:xfrm>
                <a:off x="2800204" y="2119060"/>
                <a:ext cx="322560" cy="322560"/>
                <a:chOff x="852900" y="3546674"/>
                <a:chExt cx="460800" cy="460800"/>
              </a:xfrm>
            </p:grpSpPr>
            <p:sp>
              <p:nvSpPr>
                <p:cNvPr id="23" name="Овал 22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4" name="Скругленный прямоугольник 23"/>
                <p:cNvSpPr/>
                <p:nvPr/>
              </p:nvSpPr>
              <p:spPr>
                <a:xfrm>
                  <a:off x="923100" y="3615265"/>
                  <a:ext cx="320400" cy="3204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ru-RU" sz="2000" b="1" dirty="0" smtClean="0">
                      <a:solidFill>
                        <a:srgbClr val="C00000"/>
                      </a:solidFill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rPr>
                    <a:t>Х</a:t>
                  </a:r>
                  <a:endParaRPr lang="ru-RU" sz="2000" b="1" dirty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26" name="TextBox 25"/>
            <p:cNvSpPr txBox="1"/>
            <p:nvPr/>
          </p:nvSpPr>
          <p:spPr>
            <a:xfrm>
              <a:off x="4750178" y="1563345"/>
              <a:ext cx="922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ФО (ОК) 1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758083" y="1877445"/>
              <a:ext cx="922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ФО (ОК) 2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4750178" y="2203442"/>
              <a:ext cx="9226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dirty="0" smtClean="0">
                  <a:solidFill>
                    <a:schemeClr val="accent5">
                      <a:lumMod val="50000"/>
                    </a:schemeClr>
                  </a:solidFill>
                  <a:latin typeface="Open Sans Condensed Light" charset="0"/>
                </a:rPr>
                <a:t>ФО (ОК) 3</a:t>
              </a:r>
              <a:endPara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027623" y="2681563"/>
            <a:ext cx="3107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Территориальный орган Федерального казначейства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45990" y="2467890"/>
            <a:ext cx="681634" cy="35034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кабинет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11027881" y="4028303"/>
            <a:ext cx="636895" cy="350348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кабинет</a:t>
            </a: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10854882" y="2506389"/>
            <a:ext cx="727515" cy="35034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кабинет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229817" y="4203477"/>
            <a:ext cx="31077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6">
                    <a:lumMod val="50000"/>
                  </a:schemeClr>
                </a:solidFill>
                <a:latin typeface="Open Sans Condensed Light" charset="0"/>
              </a:rPr>
              <a:t>Территориальный орган Федерального казначейства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491832" y="2643064"/>
            <a:ext cx="2184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Финансовый орган (орган контроля</a:t>
            </a:r>
            <a:r>
              <a:rPr lang="ru-RU" sz="12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) 1</a:t>
            </a:r>
            <a:endParaRPr lang="ru-RU" sz="12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58730" y="3313512"/>
            <a:ext cx="922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ФО (ОК) 2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706834" y="3297036"/>
            <a:ext cx="322560" cy="322560"/>
            <a:chOff x="4062383" y="3636898"/>
            <a:chExt cx="460800" cy="460800"/>
          </a:xfrm>
        </p:grpSpPr>
        <p:grpSp>
          <p:nvGrpSpPr>
            <p:cNvPr id="38" name="Группа 37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40" name="Овал 39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Скругленный прямоугольник 40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39" name="Рисунок 3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42" name="Группа 41"/>
          <p:cNvGrpSpPr/>
          <p:nvPr/>
        </p:nvGrpSpPr>
        <p:grpSpPr>
          <a:xfrm>
            <a:off x="1790752" y="3053615"/>
            <a:ext cx="3731703" cy="891782"/>
            <a:chOff x="3996118" y="2870810"/>
            <a:chExt cx="3731703" cy="891782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159282" y="2988418"/>
              <a:ext cx="3548179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4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5" name="TextBox 44"/>
            <p:cNvSpPr txBox="1"/>
            <p:nvPr/>
          </p:nvSpPr>
          <p:spPr>
            <a:xfrm>
              <a:off x="4682302" y="2993535"/>
              <a:ext cx="304551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Реквизиты соглашения</a:t>
              </a:r>
            </a:p>
            <a:p>
              <a:pPr marL="228600" indent="-228600">
                <a:buAutoNum type="arabicParenBoth"/>
              </a:pP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Реквизитов соглашения о передаче полномочий по контролю;</a:t>
              </a:r>
            </a:p>
            <a:p>
              <a:pPr marL="228600" indent="-228600">
                <a:buAutoNum type="arabicParenBoth"/>
              </a:pP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 Даты, с которой передаются полномочия по контролю;</a:t>
              </a:r>
            </a:p>
            <a:p>
              <a:pPr marL="228600" indent="-228600">
                <a:buAutoNum type="arabicParenBoth"/>
              </a:pP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 Даты, до истечения которой  передаются полномочия по 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контролю</a:t>
              </a:r>
              <a:endParaRPr lang="ru-RU" sz="9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229817" y="4471522"/>
            <a:ext cx="2557905" cy="891782"/>
            <a:chOff x="3996118" y="2870810"/>
            <a:chExt cx="2557905" cy="891782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159282" y="2988418"/>
              <a:ext cx="2394741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4753249" y="3006022"/>
              <a:ext cx="1779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субъектов контроля</a:t>
              </a:r>
              <a:endParaRPr lang="ru-RU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0" name="Группа 49"/>
          <p:cNvGrpSpPr/>
          <p:nvPr/>
        </p:nvGrpSpPr>
        <p:grpSpPr>
          <a:xfrm>
            <a:off x="6336237" y="2871390"/>
            <a:ext cx="2557905" cy="891782"/>
            <a:chOff x="3996118" y="2870810"/>
            <a:chExt cx="2557905" cy="891782"/>
          </a:xfrm>
        </p:grpSpPr>
        <p:sp>
          <p:nvSpPr>
            <p:cNvPr id="51" name="Прямоугольник 50"/>
            <p:cNvSpPr/>
            <p:nvPr/>
          </p:nvSpPr>
          <p:spPr>
            <a:xfrm>
              <a:off x="4159282" y="2988418"/>
              <a:ext cx="2394741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52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3" name="TextBox 52"/>
            <p:cNvSpPr txBox="1"/>
            <p:nvPr/>
          </p:nvSpPr>
          <p:spPr>
            <a:xfrm>
              <a:off x="4753249" y="3006022"/>
              <a:ext cx="17795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solidFill>
                    <a:srgbClr val="00A1DA"/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Перечень субъектов контроля</a:t>
              </a:r>
              <a:endParaRPr lang="ru-RU" b="1" dirty="0">
                <a:solidFill>
                  <a:srgbClr val="00A1DA"/>
                </a:solidFill>
                <a:latin typeface="Open Sans Condensed Light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5995376" y="1655123"/>
            <a:ext cx="1097992" cy="981855"/>
            <a:chOff x="5995376" y="1655123"/>
            <a:chExt cx="1097992" cy="981855"/>
          </a:xfrm>
        </p:grpSpPr>
        <p:cxnSp>
          <p:nvCxnSpPr>
            <p:cNvPr id="55" name="Прямая соединительная линия 54"/>
            <p:cNvCxnSpPr>
              <a:stCxn id="20" idx="6"/>
            </p:cNvCxnSpPr>
            <p:nvPr/>
          </p:nvCxnSpPr>
          <p:spPr>
            <a:xfrm>
              <a:off x="5995376" y="1655123"/>
              <a:ext cx="1097992" cy="0"/>
            </a:xfrm>
            <a:prstGeom prst="line">
              <a:avLst/>
            </a:prstGeom>
            <a:ln w="2222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Прямая со стрелкой 56"/>
            <p:cNvCxnSpPr/>
            <p:nvPr/>
          </p:nvCxnSpPr>
          <p:spPr>
            <a:xfrm>
              <a:off x="7093368" y="1671580"/>
              <a:ext cx="0" cy="965398"/>
            </a:xfrm>
            <a:prstGeom prst="straightConnector1">
              <a:avLst/>
            </a:prstGeom>
            <a:ln w="22225">
              <a:solidFill>
                <a:srgbClr val="FFC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Группа 64"/>
          <p:cNvGrpSpPr/>
          <p:nvPr/>
        </p:nvGrpSpPr>
        <p:grpSpPr>
          <a:xfrm>
            <a:off x="4135394" y="1985680"/>
            <a:ext cx="1545327" cy="734841"/>
            <a:chOff x="4135394" y="1985680"/>
            <a:chExt cx="1545327" cy="734841"/>
          </a:xfrm>
        </p:grpSpPr>
        <p:cxnSp>
          <p:nvCxnSpPr>
            <p:cNvPr id="61" name="Прямая соединительная линия 60"/>
            <p:cNvCxnSpPr>
              <a:stCxn id="27" idx="3"/>
            </p:cNvCxnSpPr>
            <p:nvPr/>
          </p:nvCxnSpPr>
          <p:spPr>
            <a:xfrm>
              <a:off x="5680721" y="1985680"/>
              <a:ext cx="0" cy="734841"/>
            </a:xfrm>
            <a:prstGeom prst="line">
              <a:avLst/>
            </a:prstGeom>
            <a:ln w="22225">
              <a:solidFill>
                <a:srgbClr val="C00000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 стрелкой 63"/>
            <p:cNvCxnSpPr/>
            <p:nvPr/>
          </p:nvCxnSpPr>
          <p:spPr>
            <a:xfrm flipH="1">
              <a:off x="4135394" y="2720521"/>
              <a:ext cx="1545327" cy="0"/>
            </a:xfrm>
            <a:prstGeom prst="straightConnector1">
              <a:avLst/>
            </a:prstGeom>
            <a:ln w="22225">
              <a:solidFill>
                <a:srgbClr val="C00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71"/>
          <p:cNvGrpSpPr/>
          <p:nvPr/>
        </p:nvGrpSpPr>
        <p:grpSpPr>
          <a:xfrm>
            <a:off x="5489148" y="3458316"/>
            <a:ext cx="898725" cy="1471583"/>
            <a:chOff x="5489148" y="3458316"/>
            <a:chExt cx="898725" cy="1471583"/>
          </a:xfrm>
        </p:grpSpPr>
        <p:grpSp>
          <p:nvGrpSpPr>
            <p:cNvPr id="66" name="Группа 65"/>
            <p:cNvGrpSpPr/>
            <p:nvPr/>
          </p:nvGrpSpPr>
          <p:grpSpPr>
            <a:xfrm>
              <a:off x="5489148" y="3458316"/>
              <a:ext cx="457088" cy="1471583"/>
              <a:chOff x="5995376" y="1716165"/>
              <a:chExt cx="457088" cy="707682"/>
            </a:xfrm>
          </p:grpSpPr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5995376" y="1716165"/>
                <a:ext cx="457088" cy="0"/>
              </a:xfrm>
              <a:prstGeom prst="line">
                <a:avLst/>
              </a:prstGeom>
              <a:ln w="22225">
                <a:solidFill>
                  <a:srgbClr val="FFC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 стрелкой 67"/>
              <p:cNvCxnSpPr/>
              <p:nvPr/>
            </p:nvCxnSpPr>
            <p:spPr>
              <a:xfrm flipH="1">
                <a:off x="6430335" y="1716165"/>
                <a:ext cx="5108" cy="707682"/>
              </a:xfrm>
              <a:prstGeom prst="straightConnector1">
                <a:avLst/>
              </a:prstGeom>
              <a:ln w="22225">
                <a:solidFill>
                  <a:srgbClr val="FFC000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71" name="Прямая со стрелкой 70"/>
            <p:cNvCxnSpPr/>
            <p:nvPr/>
          </p:nvCxnSpPr>
          <p:spPr>
            <a:xfrm>
              <a:off x="5924107" y="4917413"/>
              <a:ext cx="463766" cy="0"/>
            </a:xfrm>
            <a:prstGeom prst="straightConnector1">
              <a:avLst/>
            </a:prstGeom>
            <a:ln w="22225">
              <a:solidFill>
                <a:srgbClr val="FFC000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73"/>
          <p:cNvSpPr txBox="1"/>
          <p:nvPr/>
        </p:nvSpPr>
        <p:spPr>
          <a:xfrm>
            <a:off x="980254" y="4003422"/>
            <a:ext cx="922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ФО (ОК) 2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75" name="Группа 74"/>
          <p:cNvGrpSpPr/>
          <p:nvPr/>
        </p:nvGrpSpPr>
        <p:grpSpPr>
          <a:xfrm>
            <a:off x="703036" y="4003422"/>
            <a:ext cx="322560" cy="322560"/>
            <a:chOff x="852900" y="3546674"/>
            <a:chExt cx="460800" cy="460800"/>
          </a:xfrm>
        </p:grpSpPr>
        <p:sp>
          <p:nvSpPr>
            <p:cNvPr id="76" name="Овал 7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7" name="Скругленный прямоугольник 76"/>
            <p:cNvSpPr/>
            <p:nvPr/>
          </p:nvSpPr>
          <p:spPr>
            <a:xfrm>
              <a:off x="923100" y="3615265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Х</a:t>
              </a:r>
              <a:endParaRPr lang="ru-RU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8" name="Скругленный прямоугольник 77"/>
          <p:cNvSpPr/>
          <p:nvPr/>
        </p:nvSpPr>
        <p:spPr>
          <a:xfrm>
            <a:off x="644498" y="4559776"/>
            <a:ext cx="5179013" cy="1441623"/>
          </a:xfrm>
          <a:prstGeom prst="roundRect">
            <a:avLst>
              <a:gd name="adj" fmla="val 6608"/>
            </a:avLst>
          </a:prstGeom>
          <a:gradFill>
            <a:gsLst>
              <a:gs pos="0">
                <a:schemeClr val="accent3">
                  <a:lumMod val="110000"/>
                  <a:satMod val="105000"/>
                  <a:tint val="67000"/>
                  <a:alpha val="50000"/>
                </a:schemeClr>
              </a:gs>
              <a:gs pos="50000">
                <a:schemeClr val="accent3">
                  <a:lumMod val="105000"/>
                  <a:satMod val="103000"/>
                  <a:tint val="73000"/>
                  <a:alpha val="50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  <a:alpha val="5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9" name="Скругленный прямоугольник 78"/>
          <p:cNvSpPr/>
          <p:nvPr/>
        </p:nvSpPr>
        <p:spPr>
          <a:xfrm>
            <a:off x="230610" y="4480476"/>
            <a:ext cx="727515" cy="350348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Open Sans Condensed Light" charset="0"/>
                <a:cs typeface="Arial" charset="0"/>
              </a:rPr>
              <a:t>Личный кабинет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2141724" y="4614396"/>
            <a:ext cx="21845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bg2">
                    <a:lumMod val="25000"/>
                  </a:schemeClr>
                </a:solidFill>
                <a:latin typeface="Open Sans Condensed Light" charset="0"/>
              </a:rPr>
              <a:t>Заказчик</a:t>
            </a:r>
            <a:endParaRPr lang="ru-RU" sz="1200" b="1" dirty="0">
              <a:solidFill>
                <a:schemeClr val="bg2">
                  <a:lumMod val="25000"/>
                </a:schemeClr>
              </a:solidFill>
              <a:latin typeface="Open Sans Condensed Light" charset="0"/>
            </a:endParaRPr>
          </a:p>
        </p:txBody>
      </p:sp>
      <p:grpSp>
        <p:nvGrpSpPr>
          <p:cNvPr id="81" name="Группа 80"/>
          <p:cNvGrpSpPr/>
          <p:nvPr/>
        </p:nvGrpSpPr>
        <p:grpSpPr>
          <a:xfrm>
            <a:off x="1089096" y="4917413"/>
            <a:ext cx="2101825" cy="675343"/>
            <a:chOff x="5907973" y="3639004"/>
            <a:chExt cx="2101825" cy="675343"/>
          </a:xfrm>
        </p:grpSpPr>
        <p:sp>
          <p:nvSpPr>
            <p:cNvPr id="82" name="Скругленный прямоугольник 81"/>
            <p:cNvSpPr/>
            <p:nvPr/>
          </p:nvSpPr>
          <p:spPr>
            <a:xfrm>
              <a:off x="5907973" y="3695834"/>
              <a:ext cx="2101825" cy="618513"/>
            </a:xfrm>
            <a:prstGeom prst="roundRect">
              <a:avLst/>
            </a:prstGeom>
            <a:solidFill>
              <a:schemeClr val="bg1"/>
            </a:solidFill>
            <a:ln w="19050"/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6408805" y="3767187"/>
              <a:ext cx="16009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solidFill>
                    <a:srgbClr val="C00000"/>
                  </a:solidFill>
                  <a:effectLst>
                    <a:reflection blurRad="12700" stA="28000" endPos="45000" dist="1000" dir="5400000" sy="-100000" algn="bl" rotWithShape="0"/>
                  </a:effectLst>
                </a:rPr>
                <a:t>Не назначен орган контроля</a:t>
              </a:r>
              <a:endParaRPr lang="ru-RU" sz="1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</a:endParaRPr>
            </a:p>
          </p:txBody>
        </p:sp>
        <p:grpSp>
          <p:nvGrpSpPr>
            <p:cNvPr id="84" name="Группа 83"/>
            <p:cNvGrpSpPr/>
            <p:nvPr/>
          </p:nvGrpSpPr>
          <p:grpSpPr>
            <a:xfrm>
              <a:off x="5948005" y="3639004"/>
              <a:ext cx="460800" cy="581075"/>
              <a:chOff x="852900" y="3426399"/>
              <a:chExt cx="460800" cy="581075"/>
            </a:xfrm>
          </p:grpSpPr>
          <p:grpSp>
            <p:nvGrpSpPr>
              <p:cNvPr id="85" name="Группа 84"/>
              <p:cNvGrpSpPr/>
              <p:nvPr/>
            </p:nvGrpSpPr>
            <p:grpSpPr>
              <a:xfrm>
                <a:off x="852900" y="3546674"/>
                <a:ext cx="460800" cy="460800"/>
                <a:chOff x="852900" y="3546674"/>
                <a:chExt cx="460800" cy="460800"/>
              </a:xfrm>
            </p:grpSpPr>
            <p:sp>
              <p:nvSpPr>
                <p:cNvPr id="87" name="Овал 86"/>
                <p:cNvSpPr/>
                <p:nvPr/>
              </p:nvSpPr>
              <p:spPr>
                <a:xfrm>
                  <a:off x="852900" y="3546674"/>
                  <a:ext cx="460800" cy="460800"/>
                </a:xfrm>
                <a:prstGeom prst="ellipse">
                  <a:avLst/>
                </a:prstGeom>
                <a:solidFill>
                  <a:srgbClr val="FF993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8" name="Скругленный прямоугольник 87"/>
                <p:cNvSpPr/>
                <p:nvPr/>
              </p:nvSpPr>
              <p:spPr>
                <a:xfrm>
                  <a:off x="993300" y="3687074"/>
                  <a:ext cx="180000" cy="180000"/>
                </a:xfrm>
                <a:prstGeom prst="roundRect">
                  <a:avLst/>
                </a:prstGeom>
                <a:solidFill>
                  <a:schemeClr val="bg1"/>
                </a:solidFill>
                <a:ln w="31750">
                  <a:solidFill>
                    <a:schemeClr val="tx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 sz="3500" dirty="0">
                    <a:solidFill>
                      <a:srgbClr val="C00000"/>
                    </a:solidFill>
                  </a:endParaRPr>
                </a:p>
              </p:txBody>
            </p:sp>
          </p:grpSp>
          <p:sp>
            <p:nvSpPr>
              <p:cNvPr id="86" name="TextBox 85"/>
              <p:cNvSpPr txBox="1"/>
              <p:nvPr/>
            </p:nvSpPr>
            <p:spPr>
              <a:xfrm>
                <a:off x="1014052" y="3426399"/>
                <a:ext cx="138495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3000" b="1" dirty="0" smtClean="0">
                    <a:solidFill>
                      <a:srgbClr val="C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!</a:t>
                </a:r>
                <a:endParaRPr lang="ru-RU" sz="30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cxnSp>
        <p:nvCxnSpPr>
          <p:cNvPr id="90" name="Прямая со стрелкой 89"/>
          <p:cNvCxnSpPr>
            <a:stCxn id="74" idx="2"/>
          </p:cNvCxnSpPr>
          <p:nvPr/>
        </p:nvCxnSpPr>
        <p:spPr>
          <a:xfrm flipH="1">
            <a:off x="1428775" y="4341976"/>
            <a:ext cx="12798" cy="575437"/>
          </a:xfrm>
          <a:prstGeom prst="straightConnector1">
            <a:avLst/>
          </a:prstGeom>
          <a:ln w="22225">
            <a:solidFill>
              <a:srgbClr val="C00000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TextBox 88"/>
          <p:cNvSpPr txBox="1"/>
          <p:nvPr/>
        </p:nvSpPr>
        <p:spPr>
          <a:xfrm>
            <a:off x="4749397" y="2304510"/>
            <a:ext cx="9226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…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872901" y="4913663"/>
            <a:ext cx="14491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о</a:t>
            </a:r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т ФО (ОК) 2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4724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05808907"/>
              </p:ext>
            </p:extLst>
          </p:nvPr>
        </p:nvGraphicFramePr>
        <p:xfrm>
          <a:off x="1664044" y="1124522"/>
          <a:ext cx="9078097" cy="5580917"/>
        </p:xfrm>
        <a:graphic>
          <a:graphicData uri="http://schemas.openxmlformats.org/presentationml/2006/ole">
            <p:oleObj spid="_x0000_s1140" r:id="rId3" imgW="13391314" imgH="8233406" progId="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35394" y="158688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Настройка связей между органом контроля и субъектами контроля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59681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16</a:t>
            </a:fld>
            <a:endParaRPr lang="ru-RU" alt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17188" y="2193069"/>
            <a:ext cx="8708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Методика осуществления контроля</a:t>
            </a:r>
          </a:p>
        </p:txBody>
      </p:sp>
    </p:spTree>
    <p:extLst>
      <p:ext uri="{BB962C8B-B14F-4D97-AF65-F5344CB8AC3E}">
        <p14:creationId xmlns:p14="http://schemas.microsoft.com/office/powerpoint/2010/main" xmlns="" val="35943144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35394" y="158688"/>
            <a:ext cx="79345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закупок, </a:t>
            </a: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сформированного по форме плана закупок товаров, работ, услуг для обеспечения федеральных нужд, утвержденной постановлением Правительства Российской Федерации от 15 июня 2015 г.  №552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0" y="1617569"/>
            <a:ext cx="460800" cy="460800"/>
            <a:chOff x="852900" y="3546674"/>
            <a:chExt cx="460800" cy="460800"/>
          </a:xfrm>
        </p:grpSpPr>
        <p:sp>
          <p:nvSpPr>
            <p:cNvPr id="6" name="Овал 5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Скругленный прямоугольник 6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8" name="Прямая соединительная линия 7"/>
          <p:cNvCxnSpPr/>
          <p:nvPr/>
        </p:nvCxnSpPr>
        <p:spPr>
          <a:xfrm>
            <a:off x="210530" y="1619811"/>
            <a:ext cx="5350011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Группа 36"/>
          <p:cNvGrpSpPr/>
          <p:nvPr/>
        </p:nvGrpSpPr>
        <p:grpSpPr>
          <a:xfrm>
            <a:off x="582482" y="1785093"/>
            <a:ext cx="4978057" cy="1073436"/>
            <a:chOff x="582482" y="1785093"/>
            <a:chExt cx="4978057" cy="1073436"/>
          </a:xfrm>
        </p:grpSpPr>
        <p:sp>
          <p:nvSpPr>
            <p:cNvPr id="10" name="Блок-схема: альтернативный процесс 9"/>
            <p:cNvSpPr/>
            <p:nvPr/>
          </p:nvSpPr>
          <p:spPr>
            <a:xfrm>
              <a:off x="582482" y="1790638"/>
              <a:ext cx="1971248" cy="1067891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ПЗ на 2017, 2018, 2019 годы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3574396" y="1785093"/>
              <a:ext cx="1986143" cy="1073435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доведенного финансового обеспечения на закупки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2694912" y="1903543"/>
              <a:ext cx="700983" cy="842080"/>
              <a:chOff x="4258961" y="3912972"/>
              <a:chExt cx="606409" cy="827289"/>
            </a:xfrm>
          </p:grpSpPr>
          <p:cxnSp>
            <p:nvCxnSpPr>
              <p:cNvPr id="13" name="Прямая соединительная линия 12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" name="Группа 13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" name="Прямая соединительная линия 15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8" name="Группа 17"/>
          <p:cNvGrpSpPr/>
          <p:nvPr/>
        </p:nvGrpSpPr>
        <p:grpSpPr>
          <a:xfrm>
            <a:off x="45227" y="3335158"/>
            <a:ext cx="460800" cy="460800"/>
            <a:chOff x="852900" y="3546674"/>
            <a:chExt cx="460800" cy="460800"/>
          </a:xfrm>
        </p:grpSpPr>
        <p:sp>
          <p:nvSpPr>
            <p:cNvPr id="19" name="Овал 18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Скругленный прямоугольник 19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</p:grpSp>
      <p:cxnSp>
        <p:nvCxnSpPr>
          <p:cNvPr id="21" name="Прямая соединительная линия 20"/>
          <p:cNvCxnSpPr/>
          <p:nvPr/>
        </p:nvCxnSpPr>
        <p:spPr>
          <a:xfrm flipV="1">
            <a:off x="255757" y="3335158"/>
            <a:ext cx="5304784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Группа 37"/>
          <p:cNvGrpSpPr/>
          <p:nvPr/>
        </p:nvGrpSpPr>
        <p:grpSpPr>
          <a:xfrm>
            <a:off x="601368" y="3519573"/>
            <a:ext cx="4959172" cy="1316038"/>
            <a:chOff x="601368" y="3519573"/>
            <a:chExt cx="4959172" cy="1316038"/>
          </a:xfrm>
        </p:grpSpPr>
        <p:sp>
          <p:nvSpPr>
            <p:cNvPr id="23" name="Блок-схема: альтернативный процесс 22"/>
            <p:cNvSpPr/>
            <p:nvPr/>
          </p:nvSpPr>
          <p:spPr>
            <a:xfrm>
              <a:off x="601368" y="3519573"/>
              <a:ext cx="1952362" cy="1316038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ПЗ на последующие периоды (начиная с 2020 г.)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3492843" y="3519573"/>
              <a:ext cx="2067697" cy="1316038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средств,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предусмотренный нормативным правовым актом, предоставленным Заказчиком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2689106" y="3795958"/>
              <a:ext cx="700983" cy="842080"/>
              <a:chOff x="4258961" y="3912972"/>
              <a:chExt cx="606409" cy="827289"/>
            </a:xfrm>
          </p:grpSpPr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Группа 32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34" name="Прямая соединительная линия 33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Прямая соединительная линия 34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05180" y="1617569"/>
            <a:ext cx="6364785" cy="3339735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>
            <a:off x="8657968" y="1687769"/>
            <a:ext cx="1548713" cy="2108189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Овал 39"/>
          <p:cNvSpPr/>
          <p:nvPr/>
        </p:nvSpPr>
        <p:spPr>
          <a:xfrm>
            <a:off x="8954531" y="4638038"/>
            <a:ext cx="313038" cy="2306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9307079" y="4642021"/>
            <a:ext cx="322953" cy="2306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9630032" y="4638038"/>
            <a:ext cx="263611" cy="2306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1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9920836" y="4642021"/>
            <a:ext cx="258654" cy="23066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2</a:t>
            </a:r>
          </a:p>
        </p:txBody>
      </p:sp>
      <p:grpSp>
        <p:nvGrpSpPr>
          <p:cNvPr id="36" name="Группа 35"/>
          <p:cNvGrpSpPr/>
          <p:nvPr/>
        </p:nvGrpSpPr>
        <p:grpSpPr>
          <a:xfrm>
            <a:off x="3492843" y="5449771"/>
            <a:ext cx="1850217" cy="1070139"/>
            <a:chOff x="3996118" y="2870810"/>
            <a:chExt cx="1541848" cy="891782"/>
          </a:xfrm>
        </p:grpSpPr>
        <p:sp>
          <p:nvSpPr>
            <p:cNvPr id="41" name="Прямоугольник 40"/>
            <p:cNvSpPr/>
            <p:nvPr/>
          </p:nvSpPr>
          <p:spPr>
            <a:xfrm>
              <a:off x="4159282" y="2988418"/>
              <a:ext cx="1378684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5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TextBox 45"/>
            <p:cNvSpPr txBox="1"/>
            <p:nvPr/>
          </p:nvSpPr>
          <p:spPr>
            <a:xfrm>
              <a:off x="4682301" y="2998328"/>
              <a:ext cx="855665" cy="6540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По форме, установленной </a:t>
              </a:r>
              <a:r>
                <a:rPr lang="ru-RU" sz="900" b="1" dirty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Приказом Минфина России от 04.07.2016 N 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104н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47" name="Штриховая стрелка вправо 46"/>
          <p:cNvSpPr>
            <a:spLocks noChangeAspect="1"/>
          </p:cNvSpPr>
          <p:nvPr/>
        </p:nvSpPr>
        <p:spPr>
          <a:xfrm rot="16200000">
            <a:off x="4225314" y="4782520"/>
            <a:ext cx="581073" cy="753428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33385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35394" y="232829"/>
            <a:ext cx="7934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 закупок на очередной год и плановый период, </a:t>
            </a:r>
            <a:endParaRPr lang="ru-RU" sz="2000" b="1" dirty="0">
              <a:solidFill>
                <a:srgbClr val="2E75B6"/>
              </a:solidFill>
              <a:latin typeface="Open Sans Condensed Light" charset="0"/>
            </a:endParaRP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сформированного 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различными типами заказчиков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308098" y="1625478"/>
            <a:ext cx="4024707" cy="1070138"/>
            <a:chOff x="3996118" y="2870810"/>
            <a:chExt cx="3353923" cy="891782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4159281" y="2988418"/>
              <a:ext cx="3190760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4682301" y="2910533"/>
              <a:ext cx="2592227" cy="782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ФОИВ;  ГК, ВНБ, ФОИВ, ФКУ, ОГВ, ГКУ, ОМСУ, МКУ, организации, осуществляющие закупки от их имени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0" y="1617569"/>
            <a:ext cx="460800" cy="460800"/>
            <a:chOff x="852900" y="3546674"/>
            <a:chExt cx="460800" cy="460800"/>
          </a:xfrm>
        </p:grpSpPr>
        <p:sp>
          <p:nvSpPr>
            <p:cNvPr id="10" name="Овал 9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Скругленный прямоугольник 10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12" name="Прямая соединительная линия 11"/>
          <p:cNvCxnSpPr/>
          <p:nvPr/>
        </p:nvCxnSpPr>
        <p:spPr>
          <a:xfrm flipV="1">
            <a:off x="210530" y="1617569"/>
            <a:ext cx="11981470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4464908" y="1741888"/>
            <a:ext cx="7642117" cy="837318"/>
            <a:chOff x="441381" y="1126451"/>
            <a:chExt cx="8513392" cy="685308"/>
          </a:xfrm>
        </p:grpSpPr>
        <p:sp>
          <p:nvSpPr>
            <p:cNvPr id="15" name="Блок-схема: альтернативный процесс 14"/>
            <p:cNvSpPr/>
            <p:nvPr/>
          </p:nvSpPr>
          <p:spPr>
            <a:xfrm>
              <a:off x="441381" y="1126451"/>
              <a:ext cx="2979783" cy="685307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ПЗ, в разрезе лет (2017, 2018, 2019 годы)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16" name="Скругленный прямоугольник 15"/>
            <p:cNvSpPr/>
            <p:nvPr/>
          </p:nvSpPr>
          <p:spPr>
            <a:xfrm>
              <a:off x="4402877" y="1126451"/>
              <a:ext cx="4551896" cy="685308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(ЛБО на </a:t>
              </a:r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соответствующий финансовый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год: 2017, 2018, 2019 год) – (БО, вне ПЗ, код типа «2»)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17" name="Группа 16"/>
            <p:cNvGrpSpPr/>
            <p:nvPr/>
          </p:nvGrpSpPr>
          <p:grpSpPr>
            <a:xfrm>
              <a:off x="3549906" y="1152384"/>
              <a:ext cx="700983" cy="611680"/>
              <a:chOff x="4258961" y="3912972"/>
              <a:chExt cx="606409" cy="827289"/>
            </a:xfrm>
          </p:grpSpPr>
          <p:cxnSp>
            <p:nvCxnSpPr>
              <p:cNvPr id="18" name="Прямая соединительная линия 17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" name="Группа 18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20" name="Прямая соединительная линия 19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Прямая соединительная линия 20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22" name="Группа 21"/>
          <p:cNvGrpSpPr/>
          <p:nvPr/>
        </p:nvGrpSpPr>
        <p:grpSpPr>
          <a:xfrm>
            <a:off x="8703" y="3022120"/>
            <a:ext cx="460800" cy="460800"/>
            <a:chOff x="852900" y="3546674"/>
            <a:chExt cx="460800" cy="460800"/>
          </a:xfrm>
        </p:grpSpPr>
        <p:sp>
          <p:nvSpPr>
            <p:cNvPr id="23" name="Овал 2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4" name="Скругленный прямоугольник 2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5" name="Прямая соединительная линия 24"/>
          <p:cNvCxnSpPr/>
          <p:nvPr/>
        </p:nvCxnSpPr>
        <p:spPr>
          <a:xfrm flipV="1">
            <a:off x="219233" y="3022120"/>
            <a:ext cx="11981470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Группа 25"/>
          <p:cNvGrpSpPr/>
          <p:nvPr/>
        </p:nvGrpSpPr>
        <p:grpSpPr>
          <a:xfrm>
            <a:off x="341993" y="3012122"/>
            <a:ext cx="2110251" cy="1070138"/>
            <a:chOff x="3996118" y="2870810"/>
            <a:chExt cx="1758543" cy="891782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4159282" y="2988418"/>
              <a:ext cx="1378684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4682301" y="3044072"/>
              <a:ext cx="1072360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БУ, АУ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452246" y="3163937"/>
            <a:ext cx="6864749" cy="802699"/>
            <a:chOff x="557543" y="1126451"/>
            <a:chExt cx="6864749" cy="685309"/>
          </a:xfrm>
        </p:grpSpPr>
        <p:sp>
          <p:nvSpPr>
            <p:cNvPr id="31" name="Блок-схема: альтернативный процесс 30"/>
            <p:cNvSpPr/>
            <p:nvPr/>
          </p:nvSpPr>
          <p:spPr>
            <a:xfrm>
              <a:off x="557543" y="1126451"/>
              <a:ext cx="2863621" cy="685307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обеспечения, включенный в ПЗ, в разрезе лет (2017, 2018, 2019 годы)</a:t>
              </a:r>
            </a:p>
          </p:txBody>
        </p:sp>
        <p:sp>
          <p:nvSpPr>
            <p:cNvPr id="32" name="Скругленный прямоугольник 31"/>
            <p:cNvSpPr/>
            <p:nvPr/>
          </p:nvSpPr>
          <p:spPr>
            <a:xfrm>
              <a:off x="4402876" y="1126452"/>
              <a:ext cx="3019416" cy="685308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Выплаты по расходам на закупку товаров, работ, услуг, предусмотренных </a:t>
              </a:r>
              <a:r>
                <a:rPr lang="ru-RU" sz="1600" b="1" dirty="0" err="1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ПФ</a:t>
              </a:r>
              <a:r>
                <a:rPr lang="ru-RU" sz="2200" b="1" dirty="0" err="1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х</a:t>
              </a:r>
              <a:r>
                <a:rPr lang="ru-RU" sz="1600" b="1" dirty="0" err="1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Д</a:t>
              </a:r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 (строка 2001, 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гр. 7, 8, 9) </a:t>
              </a:r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3549906" y="1152384"/>
              <a:ext cx="700983" cy="611680"/>
              <a:chOff x="4258961" y="3912972"/>
              <a:chExt cx="606409" cy="827289"/>
            </a:xfrm>
          </p:grpSpPr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5" name="Группа 34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7" name="Прямая соединительная линия 36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42" name="Группа 41"/>
          <p:cNvGrpSpPr/>
          <p:nvPr/>
        </p:nvGrpSpPr>
        <p:grpSpPr>
          <a:xfrm>
            <a:off x="-519" y="4278390"/>
            <a:ext cx="460800" cy="460800"/>
            <a:chOff x="852900" y="3546674"/>
            <a:chExt cx="460800" cy="460800"/>
          </a:xfrm>
        </p:grpSpPr>
        <p:sp>
          <p:nvSpPr>
            <p:cNvPr id="43" name="Овал 4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Скругленный прямоугольник 4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</p:grpSp>
      <p:cxnSp>
        <p:nvCxnSpPr>
          <p:cNvPr id="45" name="Прямая соединительная линия 44"/>
          <p:cNvCxnSpPr/>
          <p:nvPr/>
        </p:nvCxnSpPr>
        <p:spPr>
          <a:xfrm flipV="1">
            <a:off x="210011" y="4278390"/>
            <a:ext cx="11981470" cy="2242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Группа 45"/>
          <p:cNvGrpSpPr/>
          <p:nvPr/>
        </p:nvGrpSpPr>
        <p:grpSpPr>
          <a:xfrm>
            <a:off x="341995" y="4278390"/>
            <a:ext cx="2110251" cy="1070138"/>
            <a:chOff x="3996118" y="2870810"/>
            <a:chExt cx="1758543" cy="891782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4159282" y="2988418"/>
              <a:ext cx="1378684" cy="663935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9" name="TextBox 48"/>
            <p:cNvSpPr txBox="1"/>
            <p:nvPr/>
          </p:nvSpPr>
          <p:spPr>
            <a:xfrm>
              <a:off x="4682301" y="3044072"/>
              <a:ext cx="1072360" cy="4231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ГУП, МУП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51" name="Блок-схема: альтернативный процесс 50"/>
          <p:cNvSpPr/>
          <p:nvPr/>
        </p:nvSpPr>
        <p:spPr>
          <a:xfrm>
            <a:off x="2452246" y="4419520"/>
            <a:ext cx="2876025" cy="1281064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Объем финансового обеспечения, включенный в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ПЗ за счет субсидии на 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кап.вложения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,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 разрезе лет (2017, 2018, 2019 годы)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6309984" y="4419520"/>
            <a:ext cx="3007012" cy="1281064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Объем финансового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обеспечения по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соглашениям о предоставлении субсидий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на </a:t>
            </a:r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кап.вложения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на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2017, 2018, 2019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годы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5428665" y="4632070"/>
            <a:ext cx="700983" cy="716458"/>
            <a:chOff x="4258961" y="3912972"/>
            <a:chExt cx="606409" cy="827289"/>
          </a:xfrm>
        </p:grpSpPr>
        <p:cxnSp>
          <p:nvCxnSpPr>
            <p:cNvPr id="54" name="Прямая соединительная линия 53"/>
            <p:cNvCxnSpPr/>
            <p:nvPr/>
          </p:nvCxnSpPr>
          <p:spPr>
            <a:xfrm>
              <a:off x="4258961" y="4321361"/>
              <a:ext cx="592616" cy="418900"/>
            </a:xfrm>
            <a:prstGeom prst="line">
              <a:avLst/>
            </a:prstGeom>
            <a:ln w="10477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5" name="Группа 54"/>
            <p:cNvGrpSpPr/>
            <p:nvPr/>
          </p:nvGrpSpPr>
          <p:grpSpPr>
            <a:xfrm>
              <a:off x="4376953" y="3912972"/>
              <a:ext cx="488417" cy="617839"/>
              <a:chOff x="4400769" y="3750447"/>
              <a:chExt cx="488417" cy="772554"/>
            </a:xfrm>
          </p:grpSpPr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4400769" y="4111961"/>
                <a:ext cx="482504" cy="41104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Прямая соединительная линия 56"/>
              <p:cNvCxnSpPr/>
              <p:nvPr/>
            </p:nvCxnSpPr>
            <p:spPr>
              <a:xfrm rot="-120000" flipV="1">
                <a:off x="4406682" y="3750447"/>
                <a:ext cx="482504" cy="347269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xmlns="" val="11069444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345988" y="1683482"/>
            <a:ext cx="5521270" cy="1177772"/>
            <a:chOff x="345988" y="1683482"/>
            <a:chExt cx="5521270" cy="1177772"/>
          </a:xfrm>
        </p:grpSpPr>
        <p:sp>
          <p:nvSpPr>
            <p:cNvPr id="9" name="Блок-схема: альтернативный процесс 8"/>
            <p:cNvSpPr/>
            <p:nvPr/>
          </p:nvSpPr>
          <p:spPr>
            <a:xfrm>
              <a:off x="345988" y="1738423"/>
              <a:ext cx="2257169" cy="1067891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Планируемые платежи, сгруппированные по </a:t>
              </a:r>
              <a:r>
                <a:rPr lang="ru-RU" sz="1600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соответствующему ИКЗ в ПГЗ</a:t>
              </a:r>
            </a:p>
          </p:txBody>
        </p:sp>
        <p:sp>
          <p:nvSpPr>
            <p:cNvPr id="10" name="Скругленный прямоугольник 9"/>
            <p:cNvSpPr/>
            <p:nvPr/>
          </p:nvSpPr>
          <p:spPr>
            <a:xfrm>
              <a:off x="3561220" y="1683482"/>
              <a:ext cx="2306038" cy="1177772"/>
            </a:xfrm>
            <a:prstGeom prst="roundRect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Объем финансового обеспечения  по соответствующему ИКЗ в ПЗ в соответствующем периоде</a:t>
              </a:r>
              <a:endParaRPr lang="ru-RU" sz="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11" name="Группа 10"/>
            <p:cNvGrpSpPr/>
            <p:nvPr/>
          </p:nvGrpSpPr>
          <p:grpSpPr>
            <a:xfrm>
              <a:off x="2732868" y="1884987"/>
              <a:ext cx="700983" cy="842080"/>
              <a:chOff x="4258961" y="3912972"/>
              <a:chExt cx="606409" cy="827289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>
                <a:off x="4258961" y="4321361"/>
                <a:ext cx="592616" cy="41890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Группа 12"/>
              <p:cNvGrpSpPr/>
              <p:nvPr/>
            </p:nvGrpSpPr>
            <p:grpSpPr>
              <a:xfrm>
                <a:off x="4376953" y="3912972"/>
                <a:ext cx="488417" cy="617839"/>
                <a:chOff x="4400769" y="3750447"/>
                <a:chExt cx="488417" cy="772554"/>
              </a:xfrm>
            </p:grpSpPr>
            <p:cxnSp>
              <p:nvCxnSpPr>
                <p:cNvPr id="14" name="Прямая соединительная линия 13"/>
                <p:cNvCxnSpPr/>
                <p:nvPr/>
              </p:nvCxnSpPr>
              <p:spPr>
                <a:xfrm>
                  <a:off x="4400769" y="4111961"/>
                  <a:ext cx="482504" cy="411040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Прямая соединительная линия 14"/>
                <p:cNvCxnSpPr/>
                <p:nvPr/>
              </p:nvCxnSpPr>
              <p:spPr>
                <a:xfrm rot="-120000" flipV="1">
                  <a:off x="4406682" y="3750447"/>
                  <a:ext cx="482504" cy="347269"/>
                </a:xfrm>
                <a:prstGeom prst="line">
                  <a:avLst/>
                </a:prstGeom>
                <a:ln w="104775" cap="rnd">
                  <a:solidFill>
                    <a:srgbClr val="E689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7459"/>
          <a:stretch/>
        </p:blipFill>
        <p:spPr bwMode="auto">
          <a:xfrm>
            <a:off x="345988" y="3652640"/>
            <a:ext cx="5753350" cy="288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97362" y="1306842"/>
            <a:ext cx="5413259" cy="2840450"/>
          </a:xfrm>
          <a:prstGeom prst="rect">
            <a:avLst/>
          </a:prstGeom>
          <a:noFill/>
          <a:ln w="12700">
            <a:solidFill>
              <a:schemeClr val="bg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4135394" y="158688"/>
            <a:ext cx="793457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Плана-графика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закупок, </a:t>
            </a:r>
          </a:p>
          <a:p>
            <a:pPr algn="r"/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сформированного по форме 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плана-графика </a:t>
            </a:r>
            <a:r>
              <a:rPr lang="ru-RU" sz="1600" dirty="0">
                <a:solidFill>
                  <a:srgbClr val="2E75B6"/>
                </a:solidFill>
                <a:latin typeface="Open Sans Condensed Light" charset="0"/>
              </a:rPr>
              <a:t>закупок товаров, работ, услуг для обеспечения федеральных нужд, утвержденной постановлением Правительства Российской Федерации от 15 июня 2015 г.  №</a:t>
            </a:r>
            <a:r>
              <a:rPr lang="ru-RU" sz="1600" dirty="0" smtClean="0">
                <a:solidFill>
                  <a:srgbClr val="2E75B6"/>
                </a:solidFill>
                <a:latin typeface="Open Sans Condensed Light" charset="0"/>
              </a:rPr>
              <a:t>553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43" name="Штриховая стрелка вправо 42"/>
          <p:cNvSpPr/>
          <p:nvPr/>
        </p:nvSpPr>
        <p:spPr>
          <a:xfrm>
            <a:off x="5867259" y="1683482"/>
            <a:ext cx="830104" cy="1076325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Штриховая стрелка вправо 44"/>
          <p:cNvSpPr/>
          <p:nvPr/>
        </p:nvSpPr>
        <p:spPr>
          <a:xfrm rot="5400000">
            <a:off x="986340" y="2699425"/>
            <a:ext cx="830104" cy="1076325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лок-схема: альтернативный процесс 1"/>
          <p:cNvSpPr/>
          <p:nvPr/>
        </p:nvSpPr>
        <p:spPr>
          <a:xfrm>
            <a:off x="601362" y="3652640"/>
            <a:ext cx="370703" cy="2517501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2851960" y="4016840"/>
            <a:ext cx="1069251" cy="2153302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Блок-схема: альтернативный процесс 17"/>
          <p:cNvSpPr/>
          <p:nvPr/>
        </p:nvSpPr>
        <p:spPr>
          <a:xfrm>
            <a:off x="6882713" y="1255121"/>
            <a:ext cx="370703" cy="2397519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альтернативный процесс 18"/>
          <p:cNvSpPr/>
          <p:nvPr/>
        </p:nvSpPr>
        <p:spPr>
          <a:xfrm>
            <a:off x="9408110" y="1566084"/>
            <a:ext cx="1069251" cy="2581208"/>
          </a:xfrm>
          <a:prstGeom prst="flowChartAlternateProcess">
            <a:avLst/>
          </a:prstGeom>
          <a:noFill/>
          <a:ln w="2222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047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FFCC01-7066-4CD9-9DA1-83E6E175B465}" type="slidenum">
              <a:rPr lang="ru-RU" altLang="ru-RU" smtClean="0"/>
              <a:pPr/>
              <a:t>2</a:t>
            </a:fld>
            <a:endParaRPr lang="ru-RU" alt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17188" y="2193069"/>
            <a:ext cx="87083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  <a:latin typeface="Open Sans Condensed" panose="020B0604020202020204" charset="0"/>
                <a:ea typeface="Open Sans Condensed" panose="020B0604020202020204" charset="0"/>
                <a:cs typeface="Open Sans Condensed" panose="020B0604020202020204" charset="0"/>
              </a:rPr>
              <a:t>Нормативная правовая база</a:t>
            </a:r>
          </a:p>
        </p:txBody>
      </p:sp>
    </p:spTree>
    <p:extLst>
      <p:ext uri="{BB962C8B-B14F-4D97-AF65-F5344CB8AC3E}">
        <p14:creationId xmlns:p14="http://schemas.microsoft.com/office/powerpoint/2010/main" xmlns="" val="487703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19870" y="3842434"/>
            <a:ext cx="460800" cy="460800"/>
            <a:chOff x="852900" y="3546674"/>
            <a:chExt cx="460800" cy="460800"/>
          </a:xfrm>
        </p:grpSpPr>
        <p:sp>
          <p:nvSpPr>
            <p:cNvPr id="18" name="Овал 1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0" name="Прямая соединительная линия 19"/>
          <p:cNvCxnSpPr/>
          <p:nvPr/>
        </p:nvCxnSpPr>
        <p:spPr>
          <a:xfrm>
            <a:off x="230400" y="3878837"/>
            <a:ext cx="5978872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6971" y="1361388"/>
            <a:ext cx="6285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Извещений, проекта контракта, заключаемого с ЕП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3919533" y="3878837"/>
            <a:ext cx="1477176" cy="749097"/>
            <a:chOff x="3996118" y="2870810"/>
            <a:chExt cx="1758543" cy="8917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159281" y="2988418"/>
              <a:ext cx="1595380" cy="663934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682301" y="3044072"/>
              <a:ext cx="1072360" cy="604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ФОИВ, ФКУ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30" name="Блок-схема: альтернативный процесс 29"/>
          <p:cNvSpPr/>
          <p:nvPr/>
        </p:nvSpPr>
        <p:spPr>
          <a:xfrm>
            <a:off x="316813" y="184223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извещении (проект контракта с ЕП)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40390" y="1836688"/>
            <a:ext cx="238719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ПГЗ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316813" y="252267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извещении (проект контракта с ЕП)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140390" y="2517129"/>
            <a:ext cx="238719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ПГЗ, за исключением «особых» закупок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324012" y="3199815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извещении (проект контракта с ЕП)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3147589" y="3194270"/>
            <a:ext cx="238719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ПГЗ, для «особых»</a:t>
            </a:r>
          </a:p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закупок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03197" y="3912634"/>
            <a:ext cx="35886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Дополнительный контроль Извещений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319158" y="4711459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Принимаемое БО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142736" y="4705914"/>
            <a:ext cx="1191254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 наличии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35394" y="241067"/>
            <a:ext cx="79345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Извещения о закупке, проекта контракта, заключаемого с единственным поставщиком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355813" y="1436859"/>
            <a:ext cx="5529138" cy="2587518"/>
            <a:chOff x="6415595" y="1561443"/>
            <a:chExt cx="5469356" cy="2429994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37459"/>
            <a:stretch/>
          </p:blipFill>
          <p:spPr bwMode="auto">
            <a:xfrm>
              <a:off x="6415595" y="1561443"/>
              <a:ext cx="5469356" cy="24299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3" name="Овал 52"/>
            <p:cNvSpPr/>
            <p:nvPr/>
          </p:nvSpPr>
          <p:spPr>
            <a:xfrm>
              <a:off x="6670971" y="3415882"/>
              <a:ext cx="322953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  <p:sp>
          <p:nvSpPr>
            <p:cNvPr id="54" name="Овал 53"/>
            <p:cNvSpPr/>
            <p:nvPr/>
          </p:nvSpPr>
          <p:spPr>
            <a:xfrm>
              <a:off x="8520364" y="3415882"/>
              <a:ext cx="322953" cy="230660"/>
            </a:xfrm>
            <a:prstGeom prst="ellipse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33" name="Группа 32"/>
          <p:cNvGrpSpPr>
            <a:grpSpLocks noChangeAspect="1"/>
          </p:cNvGrpSpPr>
          <p:nvPr/>
        </p:nvGrpSpPr>
        <p:grpSpPr>
          <a:xfrm>
            <a:off x="2434281" y="3235757"/>
            <a:ext cx="479525" cy="453742"/>
            <a:chOff x="4272756" y="3912972"/>
            <a:chExt cx="592614" cy="887336"/>
          </a:xfrm>
        </p:grpSpPr>
        <p:cxnSp>
          <p:nvCxnSpPr>
            <p:cNvPr id="34" name="Прямая соединительная линия 33"/>
            <p:cNvCxnSpPr/>
            <p:nvPr/>
          </p:nvCxnSpPr>
          <p:spPr>
            <a:xfrm>
              <a:off x="4272756" y="4396641"/>
              <a:ext cx="570150" cy="403667"/>
            </a:xfrm>
            <a:prstGeom prst="line">
              <a:avLst/>
            </a:prstGeom>
            <a:ln w="10477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Группа 34"/>
            <p:cNvGrpSpPr/>
            <p:nvPr/>
          </p:nvGrpSpPr>
          <p:grpSpPr>
            <a:xfrm>
              <a:off x="4376953" y="3912972"/>
              <a:ext cx="488417" cy="617839"/>
              <a:chOff x="4400769" y="3750447"/>
              <a:chExt cx="488417" cy="772554"/>
            </a:xfrm>
          </p:grpSpPr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4400769" y="4111961"/>
                <a:ext cx="482504" cy="41104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 rot="-120000" flipV="1">
                <a:off x="4406682" y="3750447"/>
                <a:ext cx="482504" cy="347269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Группа 5"/>
          <p:cNvGrpSpPr/>
          <p:nvPr/>
        </p:nvGrpSpPr>
        <p:grpSpPr>
          <a:xfrm>
            <a:off x="2434281" y="2037784"/>
            <a:ext cx="502508" cy="142841"/>
            <a:chOff x="6590270" y="5669276"/>
            <a:chExt cx="502508" cy="142841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Прямая соединительная линия 58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0" name="Группа 59"/>
          <p:cNvGrpSpPr/>
          <p:nvPr/>
        </p:nvGrpSpPr>
        <p:grpSpPr>
          <a:xfrm>
            <a:off x="2438400" y="2714066"/>
            <a:ext cx="502508" cy="142841"/>
            <a:chOff x="6590270" y="5669276"/>
            <a:chExt cx="502508" cy="142841"/>
          </a:xfrm>
        </p:grpSpPr>
        <p:cxnSp>
          <p:nvCxnSpPr>
            <p:cNvPr id="61" name="Прямая соединительная линия 60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Прямая соединительная линия 61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Группа 62"/>
          <p:cNvGrpSpPr/>
          <p:nvPr/>
        </p:nvGrpSpPr>
        <p:grpSpPr>
          <a:xfrm>
            <a:off x="2413658" y="4902851"/>
            <a:ext cx="502508" cy="142841"/>
            <a:chOff x="6590270" y="5669276"/>
            <a:chExt cx="502508" cy="142841"/>
          </a:xfrm>
        </p:grpSpPr>
        <p:cxnSp>
          <p:nvCxnSpPr>
            <p:cNvPr id="64" name="Прямая соединительная линия 63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3140390" y="5932912"/>
            <a:ext cx="4052406" cy="540465"/>
            <a:chOff x="3140390" y="5669276"/>
            <a:chExt cx="4052406" cy="540465"/>
          </a:xfrm>
        </p:grpSpPr>
        <p:sp>
          <p:nvSpPr>
            <p:cNvPr id="49" name="Блок-схема: альтернативный процесс 48"/>
            <p:cNvSpPr/>
            <p:nvPr/>
          </p:nvSpPr>
          <p:spPr>
            <a:xfrm>
              <a:off x="3140390" y="5669276"/>
              <a:ext cx="1529501" cy="533945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Сумма принимаемого БО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sp>
          <p:nvSpPr>
            <p:cNvPr id="50" name="Блок-схема: альтернативный процесс 49"/>
            <p:cNvSpPr/>
            <p:nvPr/>
          </p:nvSpPr>
          <p:spPr>
            <a:xfrm>
              <a:off x="5518831" y="5675796"/>
              <a:ext cx="1673965" cy="533945"/>
            </a:xfrm>
            <a:prstGeom prst="flowChartAlternateProcess">
              <a:avLst/>
            </a:prstGeom>
            <a:noFill/>
            <a:ln w="34925">
              <a:solidFill>
                <a:srgbClr val="00234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600" b="1" dirty="0" err="1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НМцК</a:t>
              </a:r>
              <a:r>
                <a:rPr lang="ru-RU" sz="16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Open Sans Condensed Light" charset="0"/>
                  <a:cs typeface="Arial" charset="0"/>
                </a:rPr>
                <a:t> в извещении</a:t>
              </a:r>
              <a:endPara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endParaRPr>
            </a:p>
          </p:txBody>
        </p:sp>
        <p:grpSp>
          <p:nvGrpSpPr>
            <p:cNvPr id="66" name="Группа 65"/>
            <p:cNvGrpSpPr/>
            <p:nvPr/>
          </p:nvGrpSpPr>
          <p:grpSpPr>
            <a:xfrm>
              <a:off x="4831464" y="5864827"/>
              <a:ext cx="502508" cy="142841"/>
              <a:chOff x="6590270" y="5669276"/>
              <a:chExt cx="502508" cy="142841"/>
            </a:xfrm>
          </p:grpSpPr>
          <p:cxnSp>
            <p:nvCxnSpPr>
              <p:cNvPr id="67" name="Прямая соединительная линия 66"/>
              <p:cNvCxnSpPr/>
              <p:nvPr/>
            </p:nvCxnSpPr>
            <p:spPr>
              <a:xfrm>
                <a:off x="6590270" y="5669276"/>
                <a:ext cx="502508" cy="0"/>
              </a:xfrm>
              <a:prstGeom prst="line">
                <a:avLst/>
              </a:prstGeom>
              <a:ln w="11112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Прямая соединительная линия 67"/>
              <p:cNvCxnSpPr/>
              <p:nvPr/>
            </p:nvCxnSpPr>
            <p:spPr>
              <a:xfrm>
                <a:off x="6590270" y="5812117"/>
                <a:ext cx="502508" cy="0"/>
              </a:xfrm>
              <a:prstGeom prst="line">
                <a:avLst/>
              </a:prstGeom>
              <a:ln w="11112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9" name="Штриховая стрелка вправо 68"/>
          <p:cNvSpPr>
            <a:spLocks noChangeAspect="1"/>
          </p:cNvSpPr>
          <p:nvPr/>
        </p:nvSpPr>
        <p:spPr>
          <a:xfrm rot="5400000">
            <a:off x="3447826" y="5188681"/>
            <a:ext cx="581073" cy="753428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3854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30400" y="1406233"/>
            <a:ext cx="62857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Протокола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30" name="Блок-схема: альтернативный процесс 29"/>
          <p:cNvSpPr/>
          <p:nvPr/>
        </p:nvSpPr>
        <p:spPr>
          <a:xfrm>
            <a:off x="316813" y="184223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протоколе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40390" y="1836688"/>
            <a:ext cx="1874395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извещении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316813" y="252267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ц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ена участника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1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585234" y="3431172"/>
            <a:ext cx="1851739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НМцК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 в извещении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135394" y="241067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контроля 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Протокола определения поставщика (подрядчика, исполнителя)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413658" y="2037784"/>
            <a:ext cx="502508" cy="142841"/>
            <a:chOff x="6590270" y="5669276"/>
            <a:chExt cx="502508" cy="142841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Блок-схема: альтернативный процесс 13"/>
          <p:cNvSpPr/>
          <p:nvPr/>
        </p:nvSpPr>
        <p:spPr>
          <a:xfrm>
            <a:off x="316813" y="313639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ц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ена участника 2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16813" y="380664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…..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316813" y="4426705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ц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ена участника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n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273643" y="2522674"/>
            <a:ext cx="391269" cy="2437976"/>
          </a:xfrm>
          <a:prstGeom prst="rightBrace">
            <a:avLst>
              <a:gd name="adj1" fmla="val 14891"/>
              <a:gd name="adj2" fmla="val 49662"/>
            </a:avLst>
          </a:prstGeom>
          <a:ln w="47625" cap="rnd">
            <a:solidFill>
              <a:srgbClr val="E689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>
            <a:grpSpLocks noChangeAspect="1"/>
          </p:cNvGrpSpPr>
          <p:nvPr/>
        </p:nvGrpSpPr>
        <p:grpSpPr>
          <a:xfrm>
            <a:off x="2893740" y="3551691"/>
            <a:ext cx="479525" cy="453742"/>
            <a:chOff x="4272756" y="3912972"/>
            <a:chExt cx="592614" cy="887336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>
              <a:off x="4272756" y="4396641"/>
              <a:ext cx="570150" cy="403667"/>
            </a:xfrm>
            <a:prstGeom prst="line">
              <a:avLst/>
            </a:prstGeom>
            <a:ln w="10477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Группа 19"/>
            <p:cNvGrpSpPr/>
            <p:nvPr/>
          </p:nvGrpSpPr>
          <p:grpSpPr>
            <a:xfrm>
              <a:off x="4376953" y="3912972"/>
              <a:ext cx="488417" cy="617839"/>
              <a:chOff x="4400769" y="3750447"/>
              <a:chExt cx="488417" cy="772554"/>
            </a:xfrm>
          </p:grpSpPr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4400769" y="4111961"/>
                <a:ext cx="482504" cy="411040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Прямая соединительная линия 22"/>
              <p:cNvCxnSpPr/>
              <p:nvPr/>
            </p:nvCxnSpPr>
            <p:spPr>
              <a:xfrm rot="-120000" flipV="1">
                <a:off x="4406682" y="3750447"/>
                <a:ext cx="482504" cy="347269"/>
              </a:xfrm>
              <a:prstGeom prst="line">
                <a:avLst/>
              </a:prstGeom>
              <a:ln w="104775" cap="rnd">
                <a:solidFill>
                  <a:srgbClr val="E689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7872" y="3670338"/>
            <a:ext cx="5010015" cy="30673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744"/>
          <a:stretch/>
        </p:blipFill>
        <p:spPr bwMode="auto">
          <a:xfrm>
            <a:off x="5991969" y="971246"/>
            <a:ext cx="6012093" cy="25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Штриховая стрелка вправо 24"/>
          <p:cNvSpPr>
            <a:spLocks noChangeAspect="1"/>
          </p:cNvSpPr>
          <p:nvPr/>
        </p:nvSpPr>
        <p:spPr>
          <a:xfrm>
            <a:off x="5450469" y="3320188"/>
            <a:ext cx="581073" cy="753428"/>
          </a:xfrm>
          <a:prstGeom prst="stripedRightArrow">
            <a:avLst>
              <a:gd name="adj1" fmla="val 50000"/>
              <a:gd name="adj2" fmla="val 49384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50000">
                <a:schemeClr val="tx2">
                  <a:lumMod val="20000"/>
                  <a:lumOff val="80000"/>
                </a:schemeClr>
              </a:gs>
              <a:gs pos="100000">
                <a:schemeClr val="tx2">
                  <a:lumMod val="40000"/>
                  <a:lumOff val="60000"/>
                </a:schemeClr>
              </a:gs>
            </a:gsLst>
          </a:gra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991969" y="897924"/>
            <a:ext cx="4124096" cy="271849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348888" y="1669409"/>
            <a:ext cx="2353754" cy="51533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6031541" y="3884101"/>
            <a:ext cx="4494223" cy="408995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9069859" y="4999537"/>
            <a:ext cx="832022" cy="375237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8054017" y="5819201"/>
            <a:ext cx="943998" cy="918531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8074082" y="4999537"/>
            <a:ext cx="903867" cy="758712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9069859" y="5824153"/>
            <a:ext cx="832022" cy="375237"/>
          </a:xfrm>
          <a:prstGeom prst="rect">
            <a:avLst/>
          </a:prstGeom>
          <a:noFill/>
          <a:ln w="158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0120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  <p:grpSp>
        <p:nvGrpSpPr>
          <p:cNvPr id="17" name="Группа 16"/>
          <p:cNvGrpSpPr/>
          <p:nvPr/>
        </p:nvGrpSpPr>
        <p:grpSpPr>
          <a:xfrm>
            <a:off x="29882" y="3806862"/>
            <a:ext cx="460800" cy="460800"/>
            <a:chOff x="852900" y="3546674"/>
            <a:chExt cx="460800" cy="460800"/>
          </a:xfrm>
        </p:grpSpPr>
        <p:sp>
          <p:nvSpPr>
            <p:cNvPr id="18" name="Овал 1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+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20" name="Прямая соединительная линия 19"/>
          <p:cNvCxnSpPr/>
          <p:nvPr/>
        </p:nvCxnSpPr>
        <p:spPr>
          <a:xfrm>
            <a:off x="240412" y="3816189"/>
            <a:ext cx="5405627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541068" y="1361617"/>
            <a:ext cx="51225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Контроль сведений о Контрактах в соответствии с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  <a:hlinkClick r:id="rId2"/>
              </a:rPr>
              <a:t>частью 5 статьи 99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 Федерального закона №44-ФЗ, 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25" name="Группа 24"/>
          <p:cNvGrpSpPr>
            <a:grpSpLocks noChangeAspect="1"/>
          </p:cNvGrpSpPr>
          <p:nvPr/>
        </p:nvGrpSpPr>
        <p:grpSpPr>
          <a:xfrm>
            <a:off x="3892596" y="3794656"/>
            <a:ext cx="1477176" cy="749097"/>
            <a:chOff x="3996118" y="2870810"/>
            <a:chExt cx="1758543" cy="8917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4159281" y="2988418"/>
              <a:ext cx="1595380" cy="663934"/>
            </a:xfrm>
            <a:prstGeom prst="rect">
              <a:avLst/>
            </a:prstGeom>
            <a:solidFill>
              <a:schemeClr val="bg1"/>
            </a:solidFill>
            <a:ln w="31750">
              <a:solidFill>
                <a:srgbClr val="009BD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Picture 2" descr="check, checklist, clip, clipboard, done, exam, memo, organizer, task, tasks, todo ico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6118" y="2870810"/>
              <a:ext cx="907519" cy="891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4682301" y="3044072"/>
              <a:ext cx="1072360" cy="6045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ЗАКАЗ</a:t>
              </a:r>
              <a:r>
                <a:rPr lang="ru-RU" sz="13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ч</a:t>
              </a:r>
              <a:r>
                <a:rPr lang="ru-RU" sz="900" b="1" dirty="0" err="1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ИКИ</a:t>
              </a:r>
              <a:r>
                <a:rPr lang="ru-RU" sz="9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pitchFamily="34" charset="0"/>
                  <a:cs typeface="Times New Roman" panose="02020603050405020304" pitchFamily="18" charset="0"/>
                </a:rPr>
                <a:t>:</a:t>
              </a:r>
            </a:p>
            <a:p>
              <a:r>
                <a:rPr lang="ru-RU" sz="1400" b="1" dirty="0" smtClean="0">
                  <a:solidFill>
                    <a:schemeClr val="accent1">
                      <a:lumMod val="50000"/>
                    </a:schemeClr>
                  </a:solidFill>
                  <a:latin typeface="Open Sans Condensed Light" charset="0"/>
                </a:rPr>
                <a:t>ФОИВ, ФКУ</a:t>
              </a:r>
              <a:endParaRPr lang="ru-RU" sz="1400" b="1" dirty="0">
                <a:solidFill>
                  <a:schemeClr val="accent1">
                    <a:lumMod val="50000"/>
                  </a:schemeClr>
                </a:solidFill>
                <a:latin typeface="Open Sans Condensed Light" charset="0"/>
              </a:endParaRPr>
            </a:p>
          </p:txBody>
        </p:sp>
      </p:grpSp>
      <p:sp>
        <p:nvSpPr>
          <p:cNvPr id="30" name="Блок-схема: альтернативный процесс 29"/>
          <p:cNvSpPr/>
          <p:nvPr/>
        </p:nvSpPr>
        <p:spPr>
          <a:xfrm>
            <a:off x="278744" y="2456943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C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ведениях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102321" y="2451398"/>
            <a:ext cx="2156540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ИКЗ в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онтракте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278744" y="3137384"/>
            <a:ext cx="1860338" cy="533945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Сумма в </a:t>
            </a:r>
            <a:r>
              <a:rPr lang="en-US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C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ведениях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3102321" y="3131839"/>
            <a:ext cx="2156540" cy="536717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Сумма в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К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онтракте </a:t>
            </a:r>
            <a:endParaRPr lang="ru-RU" sz="9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latin typeface="Open Sans Condensed Light" charset="0"/>
              <a:cs typeface="Arial" charset="0"/>
            </a:endParaRPr>
          </a:p>
        </p:txBody>
      </p:sp>
      <p:sp>
        <p:nvSpPr>
          <p:cNvPr id="45" name="Блок-схема: альтернативный процесс 44"/>
          <p:cNvSpPr/>
          <p:nvPr/>
        </p:nvSpPr>
        <p:spPr>
          <a:xfrm>
            <a:off x="278744" y="4940518"/>
            <a:ext cx="2092754" cy="707886"/>
          </a:xfrm>
          <a:prstGeom prst="flowChartAlternateProcess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Информация,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включенная </a:t>
            </a:r>
            <a:r>
              <a:rPr lang="ru-RU" sz="1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в Сведения о </a:t>
            </a:r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БО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3102321" y="4910759"/>
            <a:ext cx="2315669" cy="737645"/>
          </a:xfrm>
          <a:prstGeom prst="roundRect">
            <a:avLst/>
          </a:prstGeom>
          <a:noFill/>
          <a:ln w="34925">
            <a:solidFill>
              <a:srgbClr val="00234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Open Sans Condensed Light" charset="0"/>
                <a:cs typeface="Arial" charset="0"/>
              </a:rPr>
              <a:t>Условия ГК</a:t>
            </a:r>
            <a:endParaRPr lang="ru-RU" sz="1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Open Sans Condensed Light" charset="0"/>
              <a:cs typeface="Arial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193059" y="107252"/>
            <a:ext cx="79345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Методика контроля сведений о контракте, включаемых в Реестр контрактов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59" name="Группа 58"/>
          <p:cNvGrpSpPr/>
          <p:nvPr/>
        </p:nvGrpSpPr>
        <p:grpSpPr>
          <a:xfrm>
            <a:off x="2371498" y="2620698"/>
            <a:ext cx="502508" cy="142841"/>
            <a:chOff x="6590270" y="5669276"/>
            <a:chExt cx="502508" cy="142841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Группа 61"/>
          <p:cNvGrpSpPr/>
          <p:nvPr/>
        </p:nvGrpSpPr>
        <p:grpSpPr>
          <a:xfrm>
            <a:off x="2375616" y="3332935"/>
            <a:ext cx="502508" cy="142841"/>
            <a:chOff x="6590270" y="5669276"/>
            <a:chExt cx="502508" cy="142841"/>
          </a:xfrm>
        </p:grpSpPr>
        <p:cxnSp>
          <p:nvCxnSpPr>
            <p:cNvPr id="63" name="Прямая соединительная линия 62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67"/>
          <p:cNvSpPr txBox="1"/>
          <p:nvPr/>
        </p:nvSpPr>
        <p:spPr>
          <a:xfrm>
            <a:off x="536810" y="3889678"/>
            <a:ext cx="35886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Дополнительный контроль Контрактов, в соответствии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</a:rPr>
              <a:t>с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приказом Минфина России от 30.12.2015 № 221н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69" name="Группа 68"/>
          <p:cNvGrpSpPr/>
          <p:nvPr/>
        </p:nvGrpSpPr>
        <p:grpSpPr>
          <a:xfrm>
            <a:off x="2502682" y="5181797"/>
            <a:ext cx="502508" cy="142841"/>
            <a:chOff x="6590270" y="5669276"/>
            <a:chExt cx="502508" cy="142841"/>
          </a:xfrm>
        </p:grpSpPr>
        <p:cxnSp>
          <p:nvCxnSpPr>
            <p:cNvPr id="70" name="Прямая соединительная линия 69"/>
            <p:cNvCxnSpPr/>
            <p:nvPr/>
          </p:nvCxnSpPr>
          <p:spPr>
            <a:xfrm>
              <a:off x="6590270" y="5669276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>
              <a:off x="6590270" y="5812117"/>
              <a:ext cx="502508" cy="0"/>
            </a:xfrm>
            <a:prstGeom prst="line">
              <a:avLst/>
            </a:prstGeom>
            <a:ln w="111125" cap="rnd">
              <a:solidFill>
                <a:srgbClr val="E68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Группа 71"/>
          <p:cNvGrpSpPr/>
          <p:nvPr/>
        </p:nvGrpSpPr>
        <p:grpSpPr>
          <a:xfrm>
            <a:off x="47417" y="1291417"/>
            <a:ext cx="460800" cy="460800"/>
            <a:chOff x="852900" y="3546674"/>
            <a:chExt cx="460800" cy="460800"/>
          </a:xfrm>
        </p:grpSpPr>
        <p:sp>
          <p:nvSpPr>
            <p:cNvPr id="73" name="Овал 72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4" name="Скругленный прямоугольник 73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</p:grpSp>
      <p:cxnSp>
        <p:nvCxnSpPr>
          <p:cNvPr id="75" name="Прямая соединительная линия 74"/>
          <p:cNvCxnSpPr/>
          <p:nvPr/>
        </p:nvCxnSpPr>
        <p:spPr>
          <a:xfrm>
            <a:off x="257947" y="1300744"/>
            <a:ext cx="5269642" cy="0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345598" y="1326585"/>
            <a:ext cx="5698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Соответствие информации, включенной в Реестр контрактов, условиям контракта (изменениям, внесенным в Контракт)</a:t>
            </a:r>
            <a:r>
              <a:rPr lang="ru-RU" sz="2000" b="1" dirty="0" smtClean="0">
                <a:solidFill>
                  <a:srgbClr val="2E75B6"/>
                </a:solidFill>
                <a:latin typeface="Open Sans Condensed Light" charset="0"/>
              </a:rPr>
              <a:t>,</a:t>
            </a: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 в соответствии с </a:t>
            </a:r>
            <a:r>
              <a:rPr lang="ru-RU" sz="2000" b="1" dirty="0">
                <a:solidFill>
                  <a:srgbClr val="2E75B6"/>
                </a:solidFill>
                <a:latin typeface="Open Sans Condensed Light" charset="0"/>
              </a:rPr>
              <a:t>постановлением Правительства Российской Федерации от 28.11.2013 г. № 1084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grpSp>
        <p:nvGrpSpPr>
          <p:cNvPr id="77" name="Группа 76"/>
          <p:cNvGrpSpPr/>
          <p:nvPr/>
        </p:nvGrpSpPr>
        <p:grpSpPr>
          <a:xfrm>
            <a:off x="5884797" y="1256385"/>
            <a:ext cx="460800" cy="460800"/>
            <a:chOff x="852900" y="3546674"/>
            <a:chExt cx="460800" cy="460800"/>
          </a:xfrm>
        </p:grpSpPr>
        <p:sp>
          <p:nvSpPr>
            <p:cNvPr id="78" name="Овал 77"/>
            <p:cNvSpPr/>
            <p:nvPr/>
          </p:nvSpPr>
          <p:spPr>
            <a:xfrm>
              <a:off x="852900" y="3546674"/>
              <a:ext cx="460800" cy="460800"/>
            </a:xfrm>
            <a:prstGeom prst="ellipse">
              <a:avLst/>
            </a:prstGeom>
            <a:solidFill>
              <a:srgbClr val="FF99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9" name="Скругленный прямоугольник 78"/>
            <p:cNvSpPr/>
            <p:nvPr/>
          </p:nvSpPr>
          <p:spPr>
            <a:xfrm>
              <a:off x="923100" y="3616874"/>
              <a:ext cx="320400" cy="320400"/>
            </a:xfrm>
            <a:prstGeom prst="roundRect">
              <a:avLst/>
            </a:prstGeom>
            <a:solidFill>
              <a:schemeClr val="bg1"/>
            </a:solidFill>
            <a:ln w="31750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500" b="1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  <a:endParaRPr lang="ru-RU" sz="2500" b="1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cxnSp>
        <p:nvCxnSpPr>
          <p:cNvPr id="80" name="Прямая соединительная линия 79"/>
          <p:cNvCxnSpPr/>
          <p:nvPr/>
        </p:nvCxnSpPr>
        <p:spPr>
          <a:xfrm>
            <a:off x="6128951" y="1256385"/>
            <a:ext cx="5692407" cy="9327"/>
          </a:xfrm>
          <a:prstGeom prst="line">
            <a:avLst/>
          </a:prstGeom>
          <a:ln w="22225" cmpd="dbl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6538114" y="2660168"/>
            <a:ext cx="454177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наименование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объекта закупки;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Срок исполнения контракта;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Наименование юридического лица;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Фамилия, имя, отчество физического лица;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Open Sans Condensed Light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- ИНН (подрядчика, исполнителя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Open Sans Condensed Light" charset="0"/>
              </a:rPr>
              <a:t>)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grpSp>
        <p:nvGrpSpPr>
          <p:cNvPr id="96" name="Группа 95"/>
          <p:cNvGrpSpPr/>
          <p:nvPr/>
        </p:nvGrpSpPr>
        <p:grpSpPr>
          <a:xfrm>
            <a:off x="6410560" y="2809279"/>
            <a:ext cx="322560" cy="322560"/>
            <a:chOff x="4062383" y="3636898"/>
            <a:chExt cx="460800" cy="460800"/>
          </a:xfrm>
        </p:grpSpPr>
        <p:grpSp>
          <p:nvGrpSpPr>
            <p:cNvPr id="97" name="Группа 9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99" name="Овал 9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0" name="Скругленный прямоугольник 9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98" name="Рисунок 9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01" name="Группа 100"/>
          <p:cNvGrpSpPr/>
          <p:nvPr/>
        </p:nvGrpSpPr>
        <p:grpSpPr>
          <a:xfrm>
            <a:off x="6410560" y="3243076"/>
            <a:ext cx="322560" cy="322560"/>
            <a:chOff x="4062383" y="3636898"/>
            <a:chExt cx="460800" cy="460800"/>
          </a:xfrm>
        </p:grpSpPr>
        <p:grpSp>
          <p:nvGrpSpPr>
            <p:cNvPr id="102" name="Группа 101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04" name="Овал 10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5" name="Скругленный прямоугольник 10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03" name="Рисунок 10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06" name="Группа 105"/>
          <p:cNvGrpSpPr/>
          <p:nvPr/>
        </p:nvGrpSpPr>
        <p:grpSpPr>
          <a:xfrm>
            <a:off x="6410559" y="3728398"/>
            <a:ext cx="322560" cy="322560"/>
            <a:chOff x="4062383" y="3636898"/>
            <a:chExt cx="460800" cy="460800"/>
          </a:xfrm>
        </p:grpSpPr>
        <p:grpSp>
          <p:nvGrpSpPr>
            <p:cNvPr id="107" name="Группа 10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09" name="Овал 10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0" name="Скругленный прямоугольник 10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08" name="Рисунок 10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11" name="Группа 110"/>
          <p:cNvGrpSpPr/>
          <p:nvPr/>
        </p:nvGrpSpPr>
        <p:grpSpPr>
          <a:xfrm>
            <a:off x="6401296" y="4179754"/>
            <a:ext cx="322560" cy="322560"/>
            <a:chOff x="4062383" y="3636898"/>
            <a:chExt cx="460800" cy="460800"/>
          </a:xfrm>
        </p:grpSpPr>
        <p:grpSp>
          <p:nvGrpSpPr>
            <p:cNvPr id="112" name="Группа 111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14" name="Овал 113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5" name="Скругленный прямоугольник 114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13" name="Рисунок 1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  <p:grpSp>
        <p:nvGrpSpPr>
          <p:cNvPr id="116" name="Группа 115"/>
          <p:cNvGrpSpPr/>
          <p:nvPr/>
        </p:nvGrpSpPr>
        <p:grpSpPr>
          <a:xfrm>
            <a:off x="6410558" y="4623825"/>
            <a:ext cx="322560" cy="322560"/>
            <a:chOff x="4062383" y="3636898"/>
            <a:chExt cx="460800" cy="460800"/>
          </a:xfrm>
        </p:grpSpPr>
        <p:grpSp>
          <p:nvGrpSpPr>
            <p:cNvPr id="117" name="Группа 116"/>
            <p:cNvGrpSpPr/>
            <p:nvPr/>
          </p:nvGrpSpPr>
          <p:grpSpPr>
            <a:xfrm>
              <a:off x="4062383" y="3636898"/>
              <a:ext cx="460800" cy="460800"/>
              <a:chOff x="852900" y="3546674"/>
              <a:chExt cx="460800" cy="460800"/>
            </a:xfrm>
          </p:grpSpPr>
          <p:sp>
            <p:nvSpPr>
              <p:cNvPr id="119" name="Овал 118"/>
              <p:cNvSpPr/>
              <p:nvPr/>
            </p:nvSpPr>
            <p:spPr>
              <a:xfrm>
                <a:off x="852900" y="3546674"/>
                <a:ext cx="460800" cy="460800"/>
              </a:xfrm>
              <a:prstGeom prst="ellipse">
                <a:avLst/>
              </a:prstGeom>
              <a:solidFill>
                <a:srgbClr val="FF99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0" name="Скругленный прямоугольник 119"/>
              <p:cNvSpPr/>
              <p:nvPr/>
            </p:nvSpPr>
            <p:spPr>
              <a:xfrm>
                <a:off x="923100" y="3616874"/>
                <a:ext cx="320400" cy="320400"/>
              </a:xfrm>
              <a:prstGeom prst="roundRect">
                <a:avLst/>
              </a:prstGeom>
              <a:solidFill>
                <a:schemeClr val="bg1"/>
              </a:solidFill>
              <a:ln w="31750">
                <a:solidFill>
                  <a:schemeClr val="tx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sz="2500" b="1" dirty="0">
                  <a:solidFill>
                    <a:schemeClr val="tx2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118" name="Рисунок 1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64195" y="3740139"/>
              <a:ext cx="257175" cy="2543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1929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4836101"/>
              </p:ext>
            </p:extLst>
          </p:nvPr>
        </p:nvGraphicFramePr>
        <p:xfrm>
          <a:off x="949182" y="1204814"/>
          <a:ext cx="10515600" cy="50323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23</a:t>
            </a:fld>
            <a:endParaRPr lang="ru-RU" altLang="ru-RU" dirty="0"/>
          </a:p>
        </p:txBody>
      </p:sp>
      <p:pic>
        <p:nvPicPr>
          <p:cNvPr id="10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7353" y="1098505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3098" y="1676274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030" y="3930496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0083" y="2249207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3829" y="3369504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865" y="5070670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468" y="4499258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6467" y="2806870"/>
            <a:ext cx="647813" cy="61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438768" y="107252"/>
            <a:ext cx="46888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  <a:sym typeface="Arial" pitchFamily="34" charset="0"/>
              </a:rPr>
              <a:t>Особенности </a:t>
            </a:r>
            <a:r>
              <a:rPr lang="ru-RU" altLang="ru-RU" sz="2000" b="1" dirty="0">
                <a:solidFill>
                  <a:srgbClr val="2E75B6"/>
                </a:solidFill>
                <a:latin typeface="Open Sans Condensed Light" charset="0"/>
                <a:sym typeface="Arial" pitchFamily="34" charset="0"/>
              </a:rPr>
              <a:t>осуществления контроля ТОФК</a:t>
            </a:r>
            <a:endParaRPr lang="en-US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pic>
        <p:nvPicPr>
          <p:cNvPr id="20" name="Picture 3" descr="C:\Users\3090\AppData\Local\Microsoft\Windows\Temporary Internet Files\Content.IE5\I203Z7DC\04231536-photo-microsoft-safety-scanner-mss-logo-mikeklo[1]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1341" y="5631962"/>
            <a:ext cx="627099" cy="600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36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440922289"/>
              </p:ext>
            </p:extLst>
          </p:nvPr>
        </p:nvGraphicFramePr>
        <p:xfrm>
          <a:off x="1521255" y="1149297"/>
          <a:ext cx="9649254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118917" y="303923"/>
            <a:ext cx="78851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Особенности осуществления контроля для финансовых органов Российской Федерации</a:t>
            </a:r>
            <a:endParaRPr lang="en-US" altLang="ru-RU" sz="1600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321275" y="1482811"/>
            <a:ext cx="1581665" cy="642552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Декабрь</a:t>
            </a:r>
          </a:p>
          <a:p>
            <a:pPr algn="ctr"/>
            <a:r>
              <a:rPr lang="ru-RU" b="1" dirty="0" smtClean="0"/>
              <a:t>2016 </a:t>
            </a:r>
            <a:endParaRPr lang="ru-RU" b="1" dirty="0"/>
          </a:p>
        </p:txBody>
      </p:sp>
      <p:sp>
        <p:nvSpPr>
          <p:cNvPr id="7" name="Пятиугольник 6"/>
          <p:cNvSpPr/>
          <p:nvPr/>
        </p:nvSpPr>
        <p:spPr>
          <a:xfrm>
            <a:off x="321276" y="3323968"/>
            <a:ext cx="1581665" cy="642552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Январь</a:t>
            </a:r>
          </a:p>
          <a:p>
            <a:pPr algn="ctr"/>
            <a:r>
              <a:rPr lang="ru-RU" b="1" dirty="0" smtClean="0"/>
              <a:t>2017 </a:t>
            </a:r>
            <a:endParaRPr lang="ru-RU" b="1" dirty="0"/>
          </a:p>
        </p:txBody>
      </p:sp>
      <p:sp>
        <p:nvSpPr>
          <p:cNvPr id="8" name="Пятиугольник 7"/>
          <p:cNvSpPr/>
          <p:nvPr/>
        </p:nvSpPr>
        <p:spPr>
          <a:xfrm>
            <a:off x="321275" y="5189838"/>
            <a:ext cx="1581665" cy="642552"/>
          </a:xfrm>
          <a:prstGeom prst="homePlat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Март</a:t>
            </a:r>
          </a:p>
          <a:p>
            <a:pPr algn="ctr"/>
            <a:r>
              <a:rPr lang="ru-RU" b="1" dirty="0" smtClean="0"/>
              <a:t>2017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7060547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Вертикальный свиток 7"/>
          <p:cNvSpPr/>
          <p:nvPr/>
        </p:nvSpPr>
        <p:spPr>
          <a:xfrm>
            <a:off x="2396180" y="1178011"/>
            <a:ext cx="9555892" cy="5060864"/>
          </a:xfrm>
          <a:prstGeom prst="verticalScroll">
            <a:avLst/>
          </a:prstGeom>
          <a:blipFill dpi="0" rotWithShape="1">
            <a:blip r:embed="rId2">
              <a:alphaModFix amt="55000"/>
            </a:blip>
            <a:srcRect/>
            <a:stretch>
              <a:fillRect/>
            </a:stretch>
          </a:blip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Федеральный орган исполнительной власти, осуществляющий правоприменительные функции по кассовому обслуживанию исполнения бюджетов бюджетной системы Российской Федерации, финансовые органы субъектов Российской Федерации и муниципальных образований, органы управления государственными внебюджетными фондами осуществляют контроль за: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1) соответствием информации об объеме финансового обеспечения, включенной в планы закупок, информации об объеме финансового обеспечения для осуществления закупок, утвержденном и доведенном до заказчика;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2) соответствием информации об идентификационных кодах закупок и об объеме финансового обеспечения для осуществления данных закупок, содержащейся: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а) в планах-графиках, информации, содержащейся в планах закупок;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б) в извещениях об осуществлении закупок, в документации о закупках, информации, содержащейся в планах-графиках;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в) в протоколах определения поставщиков (подрядчиков, исполнителей), информации, содержащейся в документации о закупках;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г) в условиях проектов контрактов, направляемых участникам закупок, с которыми заключаются контракты, информации, содержащейся в протоколах определения поставщиков (подрядчиков, исполнителей);</a:t>
            </a:r>
          </a:p>
          <a:p>
            <a:r>
              <a:rPr lang="ru-RU" sz="13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д) в реестре контрактов, заключенных заказчиками, условиям контрактов</a:t>
            </a:r>
          </a:p>
          <a:p>
            <a:pPr algn="ctr"/>
            <a:endParaRPr lang="ru-RU" sz="1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5869" y="1819275"/>
            <a:ext cx="2122882" cy="3771900"/>
          </a:xfrm>
          <a:gradFill flip="none" rotWithShape="1">
            <a:gsLst>
              <a:gs pos="0">
                <a:schemeClr val="accent4">
                  <a:lumMod val="110000"/>
                  <a:satMod val="105000"/>
                  <a:tint val="67000"/>
                  <a:alpha val="57000"/>
                </a:schemeClr>
              </a:gs>
              <a:gs pos="50000">
                <a:srgbClr val="92D050">
                  <a:alpha val="0"/>
                </a:srgb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effectLst>
            <a:glow rad="101600">
              <a:schemeClr val="accent3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 extrusionH="76200" contourW="12700">
            <a:bevelB/>
            <a:extrusionClr>
              <a:schemeClr val="tx1"/>
            </a:extrusionClr>
            <a:contourClr>
              <a:schemeClr val="accent4">
                <a:lumMod val="75000"/>
              </a:schemeClr>
            </a:contourClr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Часть </a:t>
            </a:r>
            <a:r>
              <a:rPr lang="ru-RU" sz="1600" b="1" dirty="0">
                <a:solidFill>
                  <a:schemeClr val="tx1"/>
                </a:solidFill>
              </a:rPr>
              <a:t>5 статьи 99 Федерального закона </a:t>
            </a:r>
            <a:br>
              <a:rPr lang="ru-RU" sz="1600" b="1" dirty="0">
                <a:solidFill>
                  <a:schemeClr val="tx1"/>
                </a:solidFill>
              </a:rPr>
            </a:br>
            <a:r>
              <a:rPr lang="ru-RU" sz="1600" b="1" dirty="0">
                <a:solidFill>
                  <a:schemeClr val="tx1"/>
                </a:solidFill>
              </a:rPr>
              <a:t>№ </a:t>
            </a:r>
            <a:r>
              <a:rPr lang="ru-RU" sz="1600" b="1" dirty="0" smtClean="0">
                <a:solidFill>
                  <a:schemeClr val="tx1"/>
                </a:solidFill>
              </a:rPr>
              <a:t>44-ФЗ </a:t>
            </a:r>
            <a:r>
              <a:rPr lang="ru-RU" sz="1600" b="1" dirty="0" smtClean="0">
                <a:solidFill>
                  <a:srgbClr val="C00000"/>
                </a:solidFill>
              </a:rPr>
              <a:t>(вступает в силу с 1 января 2017 года)</a:t>
            </a:r>
            <a:r>
              <a:rPr lang="ru-RU" sz="1600" b="1" dirty="0">
                <a:solidFill>
                  <a:srgbClr val="C00000"/>
                </a:solidFill>
              </a:rPr>
              <a:t/>
            </a:r>
            <a:br>
              <a:rPr lang="ru-RU" sz="1600" b="1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/>
            </a:r>
            <a:br>
              <a:rPr lang="ru-RU" sz="1400" dirty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</a:b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«</a:t>
            </a:r>
            <a:r>
              <a:rPr lang="ru-RU" sz="1400" dirty="0"/>
              <a:t>В соответствии с настоящим Федеральным законом и иными нормативными </a:t>
            </a:r>
            <a:r>
              <a:rPr lang="ru-RU" sz="1400" dirty="0" smtClean="0"/>
              <a:t>правовыми актами…</a:t>
            </a:r>
            <a:r>
              <a:rPr lang="ru-RU" sz="1400" dirty="0"/>
              <a:t> контроль в сфере закупок осуществляют следующие органы контроля в пределах их </a:t>
            </a:r>
            <a:r>
              <a:rPr lang="ru-RU" sz="1400" dirty="0" smtClean="0"/>
              <a:t>полномочий…</a:t>
            </a:r>
            <a:r>
              <a:rPr lang="ru-RU" sz="1400" dirty="0" smtClean="0">
                <a:solidFill>
                  <a:schemeClr val="tx1"/>
                </a:solidFill>
                <a:latin typeface="Calibri" pitchFamily="34" charset="0"/>
                <a:ea typeface="+mj-ea"/>
                <a:cs typeface="Arial" charset="0"/>
              </a:rPr>
              <a:t>»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3</a:t>
            </a:fld>
            <a:endParaRPr lang="ru-RU" alt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888260" y="1233196"/>
            <a:ext cx="72163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ea typeface="+mj-ea"/>
              </a:rPr>
              <a:t>часть 5 статьи 99 Федерального закона № 44-ФЗ» </a:t>
            </a:r>
          </a:p>
        </p:txBody>
      </p:sp>
      <p:pic>
        <p:nvPicPr>
          <p:cNvPr id="2050" name="Picture 2" descr="http://minfin.ru/common/v3/favicons/apple-touch-icon-152x15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98281" y="5083004"/>
            <a:ext cx="1700855" cy="1700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8"/>
          <p:cNvSpPr txBox="1">
            <a:spLocks/>
          </p:cNvSpPr>
          <p:nvPr/>
        </p:nvSpPr>
        <p:spPr bwMode="auto">
          <a:xfrm>
            <a:off x="4226011" y="366888"/>
            <a:ext cx="784242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000" b="1" dirty="0" smtClean="0">
                <a:solidFill>
                  <a:srgbClr val="0070C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  <a:sym typeface="Arial" pitchFamily="34" charset="0"/>
              </a:rPr>
              <a:t>Новые полномочия Федерального Казначейства России в сфере закупок</a:t>
            </a:r>
            <a:endParaRPr lang="ru-RU" altLang="ru-RU" sz="2000" b="1" dirty="0">
              <a:solidFill>
                <a:srgbClr val="0070C0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674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35059" y="161926"/>
            <a:ext cx="7128807" cy="608541"/>
          </a:xfrm>
        </p:spPr>
        <p:txBody>
          <a:bodyPr/>
          <a:lstStyle/>
          <a:p>
            <a:pPr algn="r"/>
            <a:r>
              <a:rPr lang="ru-RU" sz="2000" b="1" dirty="0" smtClean="0">
                <a:solidFill>
                  <a:srgbClr val="0070C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Нормативно-правовое регулирование на федеральном уровне</a:t>
            </a:r>
            <a:endParaRPr lang="ru-RU" sz="2000" b="1" dirty="0">
              <a:solidFill>
                <a:srgbClr val="0070C0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4</a:t>
            </a:fld>
            <a:endParaRPr lang="ru-RU" altLang="ru-RU" dirty="0"/>
          </a:p>
        </p:txBody>
      </p:sp>
      <p:sp>
        <p:nvSpPr>
          <p:cNvPr id="5" name="Овал 4"/>
          <p:cNvSpPr/>
          <p:nvPr/>
        </p:nvSpPr>
        <p:spPr>
          <a:xfrm>
            <a:off x="635000" y="2643717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84868" y="2611968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ru-RU" sz="1600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ППРФ от 28.11.2013 </a:t>
            </a:r>
            <a:r>
              <a:rPr lang="ru-RU" sz="1600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г. </a:t>
            </a:r>
            <a:endParaRPr lang="ru-RU" sz="1600" dirty="0" smtClean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  <a:p>
            <a:pPr algn="ctr">
              <a:lnSpc>
                <a:spcPct val="100000"/>
              </a:lnSpc>
            </a:pPr>
            <a:r>
              <a:rPr lang="ru-RU" sz="1600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№ 1084 (п. 12, 13)</a:t>
            </a:r>
            <a:endParaRPr lang="ru-RU" sz="1600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470400" y="2565980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Особенности контроля сведений при включении в реестр контрактов</a:t>
            </a:r>
            <a:endParaRPr lang="ru-RU" sz="2000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635000" y="1661584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684868" y="1629835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ППРФ от 12.12.2015 №1367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470400" y="1580668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Общие правила контроля</a:t>
            </a:r>
            <a:endParaRPr lang="ru-RU" sz="2000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35000" y="3634317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1684868" y="3602568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приказ МФ РФ от 04.06.2016 №</a:t>
            </a:r>
            <a:r>
              <a:rPr lang="ru-RU" sz="1600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104н</a:t>
            </a:r>
            <a:endParaRPr lang="ru-RU" sz="1400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470400" y="3553401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Порядок взаимодействия ФК с субъектами контроля</a:t>
            </a:r>
            <a:endParaRPr lang="ru-RU" sz="2000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635000" y="4624917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684868" y="4593168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</a:t>
            </a:r>
            <a:r>
              <a:rPr lang="ru-RU" sz="1600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риказ МФ РФ от 29.07.2016   № 127н </a:t>
            </a:r>
            <a:endParaRPr lang="ru-RU" sz="1600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4470400" y="4544001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Особенности контроля извещений при постановке на учет принимаемых БО</a:t>
            </a:r>
            <a:endParaRPr lang="ru-RU" sz="2000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635000" y="5645633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684868" y="5613884"/>
            <a:ext cx="2506258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приказ</a:t>
            </a:r>
            <a:r>
              <a:rPr lang="ru-RU" sz="1600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 МФ РФ от </a:t>
            </a:r>
            <a:r>
              <a:rPr lang="ru-RU" sz="1600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28.07.2010    </a:t>
            </a:r>
            <a:r>
              <a:rPr lang="ru-RU" sz="1600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№ 81н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4470400" y="5564717"/>
            <a:ext cx="7222067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Форма приложения к ПФХД, в соответствии с которой осуществляется контроль</a:t>
            </a:r>
            <a:endParaRPr lang="ru-RU" sz="2000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cxnSp>
        <p:nvCxnSpPr>
          <p:cNvPr id="69" name="Прямая соединительная линия 68"/>
          <p:cNvCxnSpPr>
            <a:stCxn id="51" idx="6"/>
            <a:endCxn id="52" idx="1"/>
          </p:cNvCxnSpPr>
          <p:nvPr/>
        </p:nvCxnSpPr>
        <p:spPr>
          <a:xfrm>
            <a:off x="1386420" y="2018246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386420" y="3000378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1386420" y="3990979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1398064" y="4981578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386420" y="6001721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53" idx="1"/>
            <a:endCxn id="52" idx="3"/>
          </p:cNvCxnSpPr>
          <p:nvPr/>
        </p:nvCxnSpPr>
        <p:spPr>
          <a:xfrm flipH="1">
            <a:off x="4191126" y="2018246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 flipH="1">
            <a:off x="4191126" y="2989805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 flipH="1">
            <a:off x="4191126" y="4942425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 flipH="1">
            <a:off x="4191126" y="5996434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 flipH="1">
            <a:off x="4195422" y="3990980"/>
            <a:ext cx="279274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131917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11599" y="161925"/>
            <a:ext cx="7780867" cy="879475"/>
          </a:xfrm>
        </p:spPr>
        <p:txBody>
          <a:bodyPr/>
          <a:lstStyle/>
          <a:p>
            <a:pPr algn="r"/>
            <a:r>
              <a:rPr lang="ru-RU" sz="2000" b="1" dirty="0" smtClean="0">
                <a:solidFill>
                  <a:srgbClr val="0070C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НПА, </a:t>
            </a:r>
            <a:r>
              <a:rPr lang="ru-RU" sz="2000" b="1" dirty="0">
                <a:solidFill>
                  <a:srgbClr val="0070C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</a:t>
            </a:r>
            <a:r>
              <a:rPr lang="ru-RU" sz="2000" b="1" dirty="0" smtClean="0">
                <a:solidFill>
                  <a:srgbClr val="0070C0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пределяющие порядок контроля финансовых органов и государственных внебюджетных фондов</a:t>
            </a:r>
            <a:endParaRPr lang="ru-RU" sz="2000" b="1" dirty="0">
              <a:solidFill>
                <a:srgbClr val="0070C0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5</a:t>
            </a:fld>
            <a:endParaRPr lang="ru-RU" altLang="ru-RU" dirty="0"/>
          </a:p>
        </p:txBody>
      </p:sp>
      <p:sp>
        <p:nvSpPr>
          <p:cNvPr id="5" name="Овал 4"/>
          <p:cNvSpPr/>
          <p:nvPr/>
        </p:nvSpPr>
        <p:spPr>
          <a:xfrm>
            <a:off x="635000" y="2643717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684867" y="2611968"/>
            <a:ext cx="5952065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</a:pPr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Порядок взаимодействия (</a:t>
            </a:r>
            <a:r>
              <a:rPr lang="ru-RU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устанавливается правовым актам субъекта </a:t>
            </a:r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РФ/МО/ГВБ)</a:t>
            </a:r>
            <a:endParaRPr lang="ru-RU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170333" y="2567526"/>
            <a:ext cx="3522133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Устанавливается в соответствии с </a:t>
            </a:r>
            <a:r>
              <a:rPr lang="ru-RU" dirty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</a:t>
            </a:r>
            <a:r>
              <a:rPr lang="ru-RU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бщими требованиями</a:t>
            </a:r>
            <a:endParaRPr lang="ru-RU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635000" y="1661584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684867" y="1506012"/>
            <a:ext cx="5952065" cy="1024467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Общие требования</a:t>
            </a:r>
          </a:p>
          <a:p>
            <a:pPr algn="ctr"/>
            <a:r>
              <a:rPr lang="ru-RU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приказ МФ РФ от 22.07.2016 №</a:t>
            </a:r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120н</a:t>
            </a:r>
            <a:endParaRPr lang="ru-RU" sz="1600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8170333" y="1580668"/>
            <a:ext cx="3522134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Требования к формированию НПА субъекта РФ/МО/ ГВФ</a:t>
            </a:r>
            <a:endParaRPr lang="ru-RU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4" name="Овал 53"/>
          <p:cNvSpPr/>
          <p:nvPr/>
        </p:nvSpPr>
        <p:spPr>
          <a:xfrm>
            <a:off x="635000" y="3634317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1684868" y="3602568"/>
            <a:ext cx="5952064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  <a:p>
            <a:pPr algn="ctr"/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Постановка </a:t>
            </a:r>
            <a:r>
              <a:rPr lang="ru-RU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на учет </a:t>
            </a:r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БО (</a:t>
            </a:r>
            <a:r>
              <a:rPr lang="ru-RU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устанавливается правовым актом субъекта </a:t>
            </a:r>
            <a:r>
              <a:rPr lang="ru-RU" dirty="0" smtClean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РФ / МО)</a:t>
            </a:r>
            <a:endParaRPr lang="ru-RU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  <a:p>
            <a:pPr algn="ctr"/>
            <a:endParaRPr lang="ru-RU" dirty="0">
              <a:solidFill>
                <a:schemeClr val="bg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8170333" y="3553402"/>
            <a:ext cx="3522134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Порядок постановки БО на учет</a:t>
            </a:r>
            <a:endParaRPr lang="ru-RU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635000" y="4624917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1684867" y="4593168"/>
            <a:ext cx="5952065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пп</a:t>
            </a:r>
            <a:r>
              <a:rPr lang="ru-RU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. «б» п.5. ППРФ от 28.11.2013 № 1091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170333" y="4544001"/>
            <a:ext cx="3522134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Требования к РМИС</a:t>
            </a:r>
            <a:endParaRPr lang="ru-RU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sp>
        <p:nvSpPr>
          <p:cNvPr id="63" name="Овал 62"/>
          <p:cNvSpPr/>
          <p:nvPr/>
        </p:nvSpPr>
        <p:spPr>
          <a:xfrm>
            <a:off x="635000" y="5645633"/>
            <a:ext cx="751420" cy="713324"/>
          </a:xfrm>
          <a:prstGeom prst="ellipse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Скругленный прямоугольник 63"/>
          <p:cNvSpPr/>
          <p:nvPr/>
        </p:nvSpPr>
        <p:spPr>
          <a:xfrm>
            <a:off x="1684867" y="5613884"/>
            <a:ext cx="5952065" cy="776823"/>
          </a:xfrm>
          <a:prstGeom prst="roundRect">
            <a:avLst/>
          </a:prstGeom>
          <a:solidFill>
            <a:srgbClr val="58ACC8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пп</a:t>
            </a:r>
            <a:r>
              <a:rPr lang="ru-RU" dirty="0">
                <a:solidFill>
                  <a:schemeClr val="bg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. "а" п. 21 ППРФ от 23.12.2015 № 1414</a:t>
            </a:r>
          </a:p>
        </p:txBody>
      </p:sp>
      <p:sp>
        <p:nvSpPr>
          <p:cNvPr id="65" name="Скругленный прямоугольник 64"/>
          <p:cNvSpPr/>
          <p:nvPr/>
        </p:nvSpPr>
        <p:spPr>
          <a:xfrm>
            <a:off x="8170333" y="5564717"/>
            <a:ext cx="3522134" cy="875156"/>
          </a:xfrm>
          <a:prstGeom prst="roundRect">
            <a:avLst/>
          </a:prstGeom>
          <a:solidFill>
            <a:srgbClr val="ECD6A5"/>
          </a:solidFill>
          <a:ln>
            <a:noFill/>
          </a:ln>
          <a:scene3d>
            <a:camera prst="orthographicFront"/>
            <a:lightRig rig="threePt" dir="t"/>
          </a:scene3d>
          <a:sp3d>
            <a:bevelT w="0" h="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Open Sans Condensed Light" panose="020B0306030504020204" charset="0"/>
                <a:ea typeface="Open Sans Condensed Light" panose="020B0306030504020204" charset="0"/>
                <a:cs typeface="Open Sans Condensed Light" panose="020B0306030504020204" charset="0"/>
              </a:rPr>
              <a:t>Правила информационного взаимодействия ЕИС и РМИС</a:t>
            </a:r>
            <a:endParaRPr lang="ru-RU" dirty="0">
              <a:solidFill>
                <a:schemeClr val="tx1"/>
              </a:solidFill>
              <a:latin typeface="Open Sans Condensed Light" panose="020B0306030504020204" charset="0"/>
              <a:ea typeface="Open Sans Condensed Light" panose="020B0306030504020204" charset="0"/>
              <a:cs typeface="Open Sans Condensed Light" panose="020B0306030504020204" charset="0"/>
            </a:endParaRPr>
          </a:p>
        </p:txBody>
      </p:sp>
      <p:cxnSp>
        <p:nvCxnSpPr>
          <p:cNvPr id="69" name="Прямая соединительная линия 68"/>
          <p:cNvCxnSpPr>
            <a:stCxn id="51" idx="6"/>
            <a:endCxn id="52" idx="1"/>
          </p:cNvCxnSpPr>
          <p:nvPr/>
        </p:nvCxnSpPr>
        <p:spPr>
          <a:xfrm>
            <a:off x="1386420" y="2018246"/>
            <a:ext cx="29844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>
            <a:off x="1386420" y="3000378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1386420" y="3990979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1398064" y="4981578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1386420" y="6001721"/>
            <a:ext cx="298448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>
            <a:stCxn id="53" idx="1"/>
            <a:endCxn id="52" idx="3"/>
          </p:cNvCxnSpPr>
          <p:nvPr/>
        </p:nvCxnSpPr>
        <p:spPr>
          <a:xfrm flipH="1">
            <a:off x="7636932" y="2018246"/>
            <a:ext cx="53340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>
            <a:stCxn id="7" idx="1"/>
            <a:endCxn id="6" idx="3"/>
          </p:cNvCxnSpPr>
          <p:nvPr/>
        </p:nvCxnSpPr>
        <p:spPr>
          <a:xfrm flipH="1" flipV="1">
            <a:off x="7636932" y="3000380"/>
            <a:ext cx="533401" cy="47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>
            <a:stCxn id="62" idx="1"/>
          </p:cNvCxnSpPr>
          <p:nvPr/>
        </p:nvCxnSpPr>
        <p:spPr>
          <a:xfrm flipH="1" flipV="1">
            <a:off x="7636933" y="4981578"/>
            <a:ext cx="5334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stCxn id="65" idx="1"/>
          </p:cNvCxnSpPr>
          <p:nvPr/>
        </p:nvCxnSpPr>
        <p:spPr>
          <a:xfrm flipH="1" flipV="1">
            <a:off x="7636933" y="5996434"/>
            <a:ext cx="533400" cy="58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>
            <a:stCxn id="56" idx="1"/>
          </p:cNvCxnSpPr>
          <p:nvPr/>
        </p:nvCxnSpPr>
        <p:spPr>
          <a:xfrm flipH="1" flipV="1">
            <a:off x="7636933" y="3990979"/>
            <a:ext cx="533400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92074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203200" y="2974927"/>
            <a:ext cx="11760200" cy="2738244"/>
          </a:xfrm>
          <a:prstGeom prst="roundRect">
            <a:avLst/>
          </a:prstGeom>
          <a:gradFill flip="none" rotWithShape="1">
            <a:gsLst>
              <a:gs pos="0">
                <a:schemeClr val="accent1">
                  <a:alpha val="64000"/>
                </a:schemeClr>
              </a:gs>
              <a:gs pos="100000">
                <a:srgbClr val="0CAEC4">
                  <a:alpha val="12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с двумя скругленными соседними углами 16"/>
          <p:cNvSpPr/>
          <p:nvPr/>
        </p:nvSpPr>
        <p:spPr>
          <a:xfrm flipV="1">
            <a:off x="673100" y="1539176"/>
            <a:ext cx="10714567" cy="1935544"/>
          </a:xfrm>
          <a:prstGeom prst="round2SameRect">
            <a:avLst/>
          </a:prstGeom>
          <a:gradFill>
            <a:gsLst>
              <a:gs pos="0">
                <a:schemeClr val="accent6">
                  <a:lumMod val="34000"/>
                  <a:lumOff val="66000"/>
                </a:schemeClr>
              </a:gs>
              <a:gs pos="100000">
                <a:schemeClr val="accent6">
                  <a:lumMod val="75000"/>
                  <a:alpha val="25000"/>
                </a:schemeClr>
              </a:gs>
            </a:gsLst>
            <a:path path="circle">
              <a:fillToRect l="100000" t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Субъекты контроля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397DCB-2821-4486-AA53-086096FD989A}" type="slidenum">
              <a:rPr lang="ru-RU" altLang="ru-RU" smtClean="0"/>
              <a:pPr/>
              <a:t>6</a:t>
            </a:fld>
            <a:endParaRPr lang="ru-RU" alt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74916" y="3708952"/>
            <a:ext cx="5302555" cy="1828656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194834" y="1539177"/>
            <a:ext cx="3236527" cy="36933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Контроль, осуществляемый ФК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70949" y="2000143"/>
            <a:ext cx="1035170" cy="974785"/>
          </a:xfrm>
          <a:prstGeom prst="ellipse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53518" y="2205529"/>
            <a:ext cx="1976648" cy="574456"/>
          </a:xfrm>
          <a:prstGeom prst="rect">
            <a:avLst/>
          </a:prstGeom>
          <a:solidFill>
            <a:srgbClr val="FFE8D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ФОИВ, ФКУ</a:t>
            </a:r>
            <a:endParaRPr lang="ru-RU" dirty="0"/>
          </a:p>
        </p:txBody>
      </p:sp>
      <p:sp>
        <p:nvSpPr>
          <p:cNvPr id="13" name="Овал 12"/>
          <p:cNvSpPr/>
          <p:nvPr/>
        </p:nvSpPr>
        <p:spPr>
          <a:xfrm>
            <a:off x="8246077" y="2000142"/>
            <a:ext cx="1035170" cy="974785"/>
          </a:xfrm>
          <a:prstGeom prst="ellipse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9169595" y="2225308"/>
            <a:ext cx="1986152" cy="524453"/>
          </a:xfrm>
          <a:prstGeom prst="rect">
            <a:avLst/>
          </a:prstGeom>
          <a:solidFill>
            <a:srgbClr val="FFE8D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ФАУ, ФБУ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88534" y="3062621"/>
            <a:ext cx="96858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dirty="0">
                <a:solidFill>
                  <a:srgbClr val="7030A0"/>
                </a:solidFill>
              </a:rPr>
              <a:t>А также при заключении соглашения в соответствии с ч.7 ст.99 44-ФЗ </a:t>
            </a:r>
            <a:r>
              <a:rPr lang="ru-RU" dirty="0" smtClean="0">
                <a:solidFill>
                  <a:srgbClr val="7030A0"/>
                </a:solidFill>
              </a:rPr>
              <a:t>по </a:t>
            </a:r>
            <a:r>
              <a:rPr lang="ru-RU" dirty="0">
                <a:solidFill>
                  <a:srgbClr val="7030A0"/>
                </a:solidFill>
              </a:rPr>
              <a:t>передаче полномочий:</a:t>
            </a:r>
          </a:p>
          <a:p>
            <a:pPr algn="ctr"/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6803137" y="3730601"/>
            <a:ext cx="4660110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Контроль, осуществляемый государственными внебюджетными фондами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10352497" y="4447871"/>
            <a:ext cx="1035170" cy="974785"/>
          </a:xfrm>
          <a:prstGeom prst="ellipse">
            <a:avLst/>
          </a:prstGeom>
          <a:blipFill>
            <a:blip r:embed="rId4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6803137" y="4539947"/>
            <a:ext cx="3642097" cy="752022"/>
          </a:xfrm>
          <a:prstGeom prst="rect">
            <a:avLst/>
          </a:prstGeom>
          <a:solidFill>
            <a:srgbClr val="FFE8D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</a:rPr>
              <a:t>Учреждения, подведомственные государственному внебюджетному фонду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55602" y="3708951"/>
            <a:ext cx="5765798" cy="1828656"/>
          </a:xfrm>
          <a:prstGeom prst="roundRect">
            <a:avLst/>
          </a:prstGeom>
          <a:solidFill>
            <a:schemeClr val="accent1">
              <a:alpha val="4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/>
          <p:cNvSpPr txBox="1"/>
          <p:nvPr/>
        </p:nvSpPr>
        <p:spPr>
          <a:xfrm>
            <a:off x="673100" y="3730601"/>
            <a:ext cx="5139997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Контроль, осуществляемый финансовыми органами субъекта РФ (муниципального образования)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870949" y="4428566"/>
            <a:ext cx="1035170" cy="974785"/>
          </a:xfrm>
          <a:prstGeom prst="ellipse">
            <a:avLst/>
          </a:prstGeom>
          <a:blipFill>
            <a:blip r:embed="rId5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769359" y="4475177"/>
            <a:ext cx="4043737" cy="920174"/>
          </a:xfrm>
          <a:prstGeom prst="rect">
            <a:avLst/>
          </a:prstGeom>
          <a:solidFill>
            <a:srgbClr val="FFE8D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ctr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</a:rPr>
              <a:t>ОГВ Субъектов РФ (ОМСУ), государственные (муниципальные) КУ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</a:rPr>
              <a:t>государственные (муниципальные) </a:t>
            </a:r>
            <a:r>
              <a:rPr lang="ru-RU" sz="1400" dirty="0" smtClean="0">
                <a:solidFill>
                  <a:schemeClr val="tx1"/>
                </a:solidFill>
              </a:rPr>
              <a:t>АУ, БУ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sz="1400" dirty="0" smtClean="0">
                <a:solidFill>
                  <a:schemeClr val="tx1"/>
                </a:solidFill>
              </a:rPr>
              <a:t>ГУП (МУП)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4328" y="5812050"/>
            <a:ext cx="11734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>
              <a:tabLst>
                <a:tab pos="180975" algn="l"/>
              </a:tabLst>
            </a:pPr>
            <a:r>
              <a:rPr lang="ru-RU" i="1" dirty="0" smtClean="0"/>
              <a:t>* Отдельные объекты контроля от имени заказчиков могут быть направлены на контроль уполномоченными органами, уполномоченными учреждениями, организаторами совместных конкурсов и аукционов, специализированными организациями</a:t>
            </a:r>
            <a:endParaRPr lang="ru-RU" i="1" dirty="0"/>
          </a:p>
        </p:txBody>
      </p:sp>
      <p:sp>
        <p:nvSpPr>
          <p:cNvPr id="41" name="Овал 40"/>
          <p:cNvSpPr/>
          <p:nvPr/>
        </p:nvSpPr>
        <p:spPr>
          <a:xfrm>
            <a:off x="4479929" y="2000143"/>
            <a:ext cx="1035170" cy="974785"/>
          </a:xfrm>
          <a:prstGeom prst="ellipse">
            <a:avLst/>
          </a:prstGeom>
          <a:blipFill>
            <a:blip r:embed="rId6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388603" y="2255532"/>
            <a:ext cx="1919672" cy="524453"/>
          </a:xfrm>
          <a:prstGeom prst="rect">
            <a:avLst/>
          </a:prstGeom>
          <a:solidFill>
            <a:srgbClr val="FFE8D1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ФГУП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5067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9448800" y="6492875"/>
            <a:ext cx="2743200" cy="365125"/>
          </a:xfrm>
        </p:spPr>
        <p:txBody>
          <a:bodyPr/>
          <a:lstStyle/>
          <a:p>
            <a:pPr>
              <a:defRPr/>
            </a:pPr>
            <a:fld id="{7AE3F632-3016-4CCE-ADE3-EFDB7D461A0D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4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3249" y="4162424"/>
            <a:ext cx="838639" cy="866775"/>
          </a:xfrm>
          <a:prstGeom prst="rect">
            <a:avLst/>
          </a:prstGeom>
          <a:noFill/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762875" y="327887"/>
            <a:ext cx="396647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ts val="1000"/>
              </a:spcBef>
              <a:buFont typeface="Arial" charset="0"/>
              <a:buNone/>
            </a:pPr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Типы объектов контроля</a:t>
            </a:r>
            <a:endParaRPr lang="ru-RU" altLang="ru-RU" sz="2000" b="1" dirty="0">
              <a:solidFill>
                <a:srgbClr val="2E75B6"/>
              </a:solidFill>
              <a:latin typeface="Open Sans Condensed Light" charset="0"/>
            </a:endParaRPr>
          </a:p>
        </p:txBody>
      </p:sp>
      <p:sp>
        <p:nvSpPr>
          <p:cNvPr id="7" name="Овал 6"/>
          <p:cNvSpPr>
            <a:spLocks noChangeAspect="1"/>
          </p:cNvSpPr>
          <p:nvPr/>
        </p:nvSpPr>
        <p:spPr>
          <a:xfrm>
            <a:off x="372606" y="2337932"/>
            <a:ext cx="465152" cy="426763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2" descr="browser ic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374" y="2337933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вал 8"/>
          <p:cNvSpPr>
            <a:spLocks noChangeAspect="1"/>
          </p:cNvSpPr>
          <p:nvPr/>
        </p:nvSpPr>
        <p:spPr>
          <a:xfrm>
            <a:off x="466154" y="4169048"/>
            <a:ext cx="465152" cy="426763"/>
          </a:xfrm>
          <a:prstGeom prst="ellipse">
            <a:avLst/>
          </a:prstGeom>
          <a:solidFill>
            <a:schemeClr val="tx2">
              <a:lumMod val="75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71888" y="2073178"/>
            <a:ext cx="236472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b="1" dirty="0" smtClean="0"/>
              <a:t>Подлежащие размещению в ЕИС</a:t>
            </a:r>
            <a:endParaRPr lang="ru-RU" sz="20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Штриховая стрелка вправо 10"/>
          <p:cNvSpPr/>
          <p:nvPr/>
        </p:nvSpPr>
        <p:spPr>
          <a:xfrm>
            <a:off x="1771888" y="2604436"/>
            <a:ext cx="2542938" cy="492298"/>
          </a:xfrm>
          <a:prstGeom prst="stripedRightArrow">
            <a:avLst>
              <a:gd name="adj1" fmla="val 50000"/>
              <a:gd name="adj2" fmla="val 48499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>
            <a:noFill/>
          </a:ln>
          <a:effectLst>
            <a:outerShdw blurRad="127000" dist="76200" dir="5400000" sx="107000" sy="107000" algn="t" rotWithShape="0">
              <a:srgbClr val="00206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/>
          <p:nvPr/>
        </p:nvGrpSpPr>
        <p:grpSpPr>
          <a:xfrm>
            <a:off x="4314826" y="2410752"/>
            <a:ext cx="5995197" cy="851696"/>
            <a:chOff x="5740298" y="2337933"/>
            <a:chExt cx="5995197" cy="924516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5740298" y="2337933"/>
              <a:ext cx="5995197" cy="924516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b="1" dirty="0"/>
            </a:p>
          </p:txBody>
        </p:sp>
        <p:pic>
          <p:nvPicPr>
            <p:cNvPr id="19" name="Picture 2" descr="alert, exclamatio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8348" y="2576771"/>
              <a:ext cx="477202" cy="47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" name="TextBox 19"/>
            <p:cNvSpPr txBox="1"/>
            <p:nvPr/>
          </p:nvSpPr>
          <p:spPr>
            <a:xfrm>
              <a:off x="6305550" y="2392156"/>
              <a:ext cx="5392102" cy="8018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Формируются в форме электронных документов</a:t>
              </a:r>
            </a:p>
            <a:p>
              <a:r>
                <a:rPr lang="ru-RU" sz="1400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Контролируются в личном кабинете органа контроля в подсистеме управления закупками ГИИС «Электронный бюджет»</a:t>
              </a:r>
              <a:endParaRPr lang="ru-RU" sz="1400" b="1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25" name="Штриховая стрелка вправо 24"/>
          <p:cNvSpPr/>
          <p:nvPr/>
        </p:nvSpPr>
        <p:spPr>
          <a:xfrm>
            <a:off x="1825579" y="4403559"/>
            <a:ext cx="2489247" cy="492298"/>
          </a:xfrm>
          <a:prstGeom prst="stripedRightArrow">
            <a:avLst>
              <a:gd name="adj1" fmla="val 50000"/>
              <a:gd name="adj2" fmla="val 48499"/>
            </a:avLst>
          </a:prstGeom>
          <a:gradFill>
            <a:gsLst>
              <a:gs pos="0">
                <a:schemeClr val="accent4">
                  <a:lumMod val="60000"/>
                  <a:lumOff val="40000"/>
                </a:schemeClr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>
            <a:noFill/>
          </a:ln>
          <a:effectLst>
            <a:outerShdw blurRad="127000" dist="76200" dir="5400000" sx="107000" sy="107000" algn="t" rotWithShape="0">
              <a:srgbClr val="002060">
                <a:alpha val="4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30"/>
          <p:cNvGrpSpPr/>
          <p:nvPr/>
        </p:nvGrpSpPr>
        <p:grpSpPr>
          <a:xfrm>
            <a:off x="4314825" y="4216320"/>
            <a:ext cx="5995197" cy="866775"/>
            <a:chOff x="5793990" y="4104683"/>
            <a:chExt cx="5995197" cy="924516"/>
          </a:xfrm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5793990" y="4104683"/>
              <a:ext cx="5995197" cy="924516"/>
            </a:xfrm>
            <a:prstGeom prst="roundRect">
              <a:avLst/>
            </a:prstGeom>
            <a:solidFill>
              <a:schemeClr val="tx2">
                <a:lumMod val="75000"/>
              </a:schemeClr>
            </a:solidFill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b="1" dirty="0"/>
            </a:p>
          </p:txBody>
        </p:sp>
        <p:pic>
          <p:nvPicPr>
            <p:cNvPr id="26" name="Picture 2" descr="alert, exclamation icon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2040" y="4343521"/>
              <a:ext cx="477202" cy="4772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6359242" y="4188186"/>
              <a:ext cx="5392102" cy="7878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Формируются Заказчиком на бумажном носителе</a:t>
              </a:r>
            </a:p>
            <a:p>
              <a:r>
                <a:rPr lang="ru-RU" sz="1400" b="1" dirty="0" smtClean="0">
                  <a:solidFill>
                    <a:schemeClr val="tx2">
                      <a:lumMod val="20000"/>
                      <a:lumOff val="80000"/>
                    </a:schemeClr>
                  </a:solidFill>
                </a:rPr>
                <a:t>Контролируются с использованием Автоматизированной системы ФК</a:t>
              </a:r>
              <a:endParaRPr lang="ru-RU" sz="1400" b="1" dirty="0">
                <a:solidFill>
                  <a:schemeClr val="tx2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32" name="Горизонтальный свиток 31"/>
          <p:cNvSpPr/>
          <p:nvPr/>
        </p:nvSpPr>
        <p:spPr>
          <a:xfrm>
            <a:off x="10339761" y="2247900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день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Горизонтальный свиток 32"/>
          <p:cNvSpPr/>
          <p:nvPr/>
        </p:nvSpPr>
        <p:spPr>
          <a:xfrm>
            <a:off x="10339761" y="4087677"/>
            <a:ext cx="1050076" cy="1152525"/>
          </a:xfrm>
          <a:prstGeom prst="horizontalScroll">
            <a:avLst>
              <a:gd name="adj" fmla="val 17035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</a:t>
            </a:r>
          </a:p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дня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825579" y="3808481"/>
            <a:ext cx="2364725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sz="2000" b="1" dirty="0" smtClean="0"/>
              <a:t>Не подлежащие размещению в ЕИС</a:t>
            </a:r>
            <a:endParaRPr lang="ru-RU" sz="2000" b="1" dirty="0" smtClean="0">
              <a:ln/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259767" y="1669734"/>
            <a:ext cx="12100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Срок контроля</a:t>
            </a:r>
            <a:endParaRPr lang="ru-RU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17484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Скругленный прямоугольник 106"/>
          <p:cNvSpPr/>
          <p:nvPr/>
        </p:nvSpPr>
        <p:spPr>
          <a:xfrm>
            <a:off x="1076866" y="3468221"/>
            <a:ext cx="1250194" cy="310769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395181" y="3468220"/>
            <a:ext cx="8365261" cy="3114641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10913778" y="1697418"/>
            <a:ext cx="1168155" cy="4721886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1076866" y="1697418"/>
            <a:ext cx="9669811" cy="1692387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8</a:t>
            </a:fld>
            <a:endParaRPr lang="ru-RU" altLang="ru-RU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10909527" y="3468220"/>
            <a:ext cx="1234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Arial" pitchFamily="3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596890" y="6069477"/>
            <a:ext cx="38774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Личный кабинет заказчика в ПУЗ ГИИС «Электронный бюджет» 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2568181" y="2677086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2680064" y="2703276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000937" y="2784623"/>
            <a:ext cx="1288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плана-графика закупок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плану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473982" y="2792402"/>
            <a:ext cx="1704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извещения, документации о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закупке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351988" y="2656010"/>
            <a:ext cx="16878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протокола определения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поставщика на соответствие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995185" y="2654403"/>
            <a:ext cx="15748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условий проекта контракта на соответствие протоколу определения поставщика</a:t>
            </a:r>
          </a:p>
        </p:txBody>
      </p:sp>
      <p:sp>
        <p:nvSpPr>
          <p:cNvPr id="121" name="Овал 120"/>
          <p:cNvSpPr/>
          <p:nvPr/>
        </p:nvSpPr>
        <p:spPr>
          <a:xfrm>
            <a:off x="4032401" y="2664190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4134844" y="2690380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5920884" y="2711674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5982137" y="273786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74366" y="271340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7676809" y="2739599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920129" y="4389108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601359" y="4332401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461362" y="4513617"/>
            <a:ext cx="932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56922" y="4434662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271427" y="4401744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752319" y="4357718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контракта/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проекте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2412" y="3681864"/>
            <a:ext cx="739804" cy="739805"/>
            <a:chOff x="1140764" y="3681864"/>
            <a:chExt cx="739804" cy="739805"/>
          </a:xfrm>
        </p:grpSpPr>
        <p:pic>
          <p:nvPicPr>
            <p:cNvPr id="165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764" y="3681864"/>
              <a:ext cx="739804" cy="739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14" descr="buy, cart, ecommerce, shopping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048" y="3961908"/>
              <a:ext cx="336635" cy="336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7" name="Группа 166"/>
          <p:cNvGrpSpPr/>
          <p:nvPr/>
        </p:nvGrpSpPr>
        <p:grpSpPr>
          <a:xfrm>
            <a:off x="3471326" y="3747204"/>
            <a:ext cx="779760" cy="683223"/>
            <a:chOff x="4628209" y="2047877"/>
            <a:chExt cx="1219197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209" y="2047877"/>
              <a:ext cx="1219197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575" y="2480627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2901" y="3827171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7895" y="3730838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569827" y="3765224"/>
            <a:ext cx="746155" cy="707959"/>
            <a:chOff x="4011933" y="3765224"/>
            <a:chExt cx="746155" cy="707959"/>
          </a:xfrm>
        </p:grpSpPr>
        <p:sp>
          <p:nvSpPr>
            <p:cNvPr id="173" name="Овал 172"/>
            <p:cNvSpPr/>
            <p:nvPr/>
          </p:nvSpPr>
          <p:spPr>
            <a:xfrm>
              <a:off x="4011933" y="3765224"/>
              <a:ext cx="746155" cy="70795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4" name="Picture 3" descr="C:\Users\2876\Desktop\icon-paper-outline-drawing-silhouette-recreation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2780" y="3914391"/>
              <a:ext cx="478864" cy="41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0" name="Прямоугольник 179"/>
          <p:cNvSpPr/>
          <p:nvPr/>
        </p:nvSpPr>
        <p:spPr>
          <a:xfrm>
            <a:off x="9862878" y="2517930"/>
            <a:ext cx="1301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 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92566" y="271452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9465499" y="2740719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56957" y="4611074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98448" y="1696435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9319" y="2491040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/>
          <p:nvPr/>
        </p:nvCxnSpPr>
        <p:spPr>
          <a:xfrm>
            <a:off x="5612187" y="5167244"/>
            <a:ext cx="4723178" cy="143478"/>
          </a:xfrm>
          <a:prstGeom prst="bentConnector4">
            <a:avLst>
              <a:gd name="adj1" fmla="val 69716"/>
              <a:gd name="adj2" fmla="val 196171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/>
          <p:nvPr/>
        </p:nvCxnSpPr>
        <p:spPr>
          <a:xfrm flipV="1">
            <a:off x="4759344" y="4826534"/>
            <a:ext cx="3549595" cy="344583"/>
          </a:xfrm>
          <a:prstGeom prst="bentConnector3">
            <a:avLst>
              <a:gd name="adj1" fmla="val 10003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4900659" y="4813312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4794858" y="4808223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681460" y="4808223"/>
            <a:ext cx="2418235" cy="36289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763756" y="4954053"/>
            <a:ext cx="367256" cy="21927"/>
          </a:xfrm>
          <a:prstGeom prst="bentConnector3">
            <a:avLst>
              <a:gd name="adj1" fmla="val -586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769408" y="4787469"/>
            <a:ext cx="1639027" cy="385107"/>
          </a:xfrm>
          <a:prstGeom prst="bentConnector3">
            <a:avLst>
              <a:gd name="adj1" fmla="val 9959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8" name="Соединительная линия уступом 207"/>
          <p:cNvCxnSpPr>
            <a:endCxn id="110" idx="4"/>
          </p:cNvCxnSpPr>
          <p:nvPr/>
        </p:nvCxnSpPr>
        <p:spPr>
          <a:xfrm rot="10800000">
            <a:off x="2821764" y="3203485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>
            <a:endCxn id="168" idx="0"/>
          </p:cNvCxnSpPr>
          <p:nvPr/>
        </p:nvCxnSpPr>
        <p:spPr>
          <a:xfrm rot="10800000" flipV="1">
            <a:off x="3861206" y="3556352"/>
            <a:ext cx="215320" cy="19085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>
            <a:endCxn id="121" idx="4"/>
          </p:cNvCxnSpPr>
          <p:nvPr/>
        </p:nvCxnSpPr>
        <p:spPr>
          <a:xfrm rot="10800000">
            <a:off x="4285984" y="3190588"/>
            <a:ext cx="779356" cy="35563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284624" y="3539876"/>
            <a:ext cx="699471" cy="2253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5" idx="0"/>
          </p:cNvCxnSpPr>
          <p:nvPr/>
        </p:nvCxnSpPr>
        <p:spPr>
          <a:xfrm rot="10800000" flipV="1">
            <a:off x="2752315" y="3539876"/>
            <a:ext cx="183429" cy="14198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>
            <a:endCxn id="133" idx="4"/>
          </p:cNvCxnSpPr>
          <p:nvPr/>
        </p:nvCxnSpPr>
        <p:spPr>
          <a:xfrm rot="16200000" flipV="1">
            <a:off x="6022413" y="3390126"/>
            <a:ext cx="316470" cy="1236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5842211" y="3538199"/>
            <a:ext cx="1398065" cy="185835"/>
          </a:xfrm>
          <a:prstGeom prst="bentConnector3">
            <a:avLst>
              <a:gd name="adj1" fmla="val 100416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/>
          <p:nvPr/>
        </p:nvCxnSpPr>
        <p:spPr>
          <a:xfrm flipV="1">
            <a:off x="7359271" y="3248045"/>
            <a:ext cx="493392" cy="323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767957" y="3563014"/>
            <a:ext cx="878740" cy="211497"/>
          </a:xfrm>
          <a:prstGeom prst="bentConnector3">
            <a:avLst>
              <a:gd name="adj1" fmla="val 9986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69089" y="363537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538032" y="3697567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flipV="1">
            <a:off x="9119189" y="3234144"/>
            <a:ext cx="498329" cy="328870"/>
          </a:xfrm>
          <a:prstGeom prst="bentConnector3">
            <a:avLst>
              <a:gd name="adj1" fmla="val 101608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4744513" y="3544893"/>
            <a:ext cx="1266403" cy="28227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73764" y="4042599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675184" y="6077436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081786" y="4543070"/>
            <a:ext cx="1939866" cy="118466"/>
          </a:xfrm>
          <a:prstGeom prst="bentConnector3">
            <a:avLst>
              <a:gd name="adj1" fmla="val 6358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8059191" y="5967934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4625" y="5408504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0669" y="5445757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5501" y="5680911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6" name="Прямоугольник 245"/>
          <p:cNvSpPr/>
          <p:nvPr/>
        </p:nvSpPr>
        <p:spPr>
          <a:xfrm>
            <a:off x="1271418" y="1799325"/>
            <a:ext cx="541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Личный кабинет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Федерального казначейства </a:t>
            </a:r>
            <a:b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в </a:t>
            </a: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ПУЗ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ГИИС «Электронный бюджет»</a:t>
            </a:r>
            <a:endParaRPr lang="ru-RU" alt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0657471" y="3265186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212666" y="4209030"/>
            <a:ext cx="978593" cy="4193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ПУР ЭБ/</a:t>
            </a:r>
          </a:p>
          <a:p>
            <a:pPr algn="ctr"/>
            <a:r>
              <a:rPr lang="ru-RU" sz="1200" dirty="0" smtClean="0"/>
              <a:t>АС ФК</a:t>
            </a:r>
            <a:endParaRPr lang="ru-RU" sz="1200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21013" y="1654006"/>
            <a:ext cx="865439" cy="4908435"/>
          </a:xfrm>
          <a:prstGeom prst="roundRect">
            <a:avLst>
              <a:gd name="adj" fmla="val 885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r>
              <a:rPr lang="ru-RU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Общероссийский официальный сайт в сети Интернет для размещения информации о государственных (муниципальных) </a:t>
            </a:r>
            <a:r>
              <a:rPr lang="ru-RU" sz="800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учреждениях</a:t>
            </a:r>
          </a:p>
          <a:p>
            <a:r>
              <a:rPr lang="en-US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(www. bus.gov.ru)</a:t>
            </a:r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  <a:p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87" name="Двойная стрелка влево/вправо 86"/>
          <p:cNvSpPr/>
          <p:nvPr/>
        </p:nvSpPr>
        <p:spPr>
          <a:xfrm>
            <a:off x="956842" y="2347529"/>
            <a:ext cx="535911" cy="36700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537257" y="1746167"/>
            <a:ext cx="366818" cy="33624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000" b="1" dirty="0" smtClean="0"/>
              <a:t>Сведения о расходах на закупку ТРУ </a:t>
            </a:r>
          </a:p>
          <a:p>
            <a:pPr algn="ctr"/>
            <a:r>
              <a:rPr lang="ru-RU" sz="1000" b="1" dirty="0" smtClean="0"/>
              <a:t>в плане </a:t>
            </a:r>
            <a:r>
              <a:rPr lang="ru-RU" sz="1000" b="1" dirty="0"/>
              <a:t>финансово-хозяйственной деятельности (ПФХД)</a:t>
            </a:r>
          </a:p>
        </p:txBody>
      </p:sp>
      <p:sp>
        <p:nvSpPr>
          <p:cNvPr id="81" name="Овал 80"/>
          <p:cNvSpPr/>
          <p:nvPr/>
        </p:nvSpPr>
        <p:spPr>
          <a:xfrm>
            <a:off x="1151354" y="268806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1218623" y="276493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342261" y="4783392"/>
            <a:ext cx="550083" cy="532901"/>
          </a:xfrm>
          <a:prstGeom prst="rect">
            <a:avLst/>
          </a:prstGeom>
          <a:noFill/>
        </p:spPr>
      </p:pic>
      <p:cxnSp>
        <p:nvCxnSpPr>
          <p:cNvPr id="90" name="Соединительная линия уступом 89"/>
          <p:cNvCxnSpPr/>
          <p:nvPr/>
        </p:nvCxnSpPr>
        <p:spPr>
          <a:xfrm rot="5400000">
            <a:off x="608033" y="3413219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617303" y="2363622"/>
            <a:ext cx="12952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9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1439" y="3811693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Группа 94"/>
          <p:cNvGrpSpPr/>
          <p:nvPr/>
        </p:nvGrpSpPr>
        <p:grpSpPr>
          <a:xfrm>
            <a:off x="8239174" y="3627346"/>
            <a:ext cx="874282" cy="818516"/>
            <a:chOff x="7901273" y="3732470"/>
            <a:chExt cx="874282" cy="818516"/>
          </a:xfrm>
        </p:grpSpPr>
        <p:pic>
          <p:nvPicPr>
            <p:cNvPr id="96" name="Picture 4" descr="document, documents, files, sheet icon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1273" y="3732470"/>
              <a:ext cx="818515" cy="81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8" name="Picture 6" descr="control, engineering, gear, options, setting, settings, tools icon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8156" y="4090307"/>
              <a:ext cx="417399" cy="41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3" name="Соединительная линия уступом 102"/>
          <p:cNvCxnSpPr/>
          <p:nvPr/>
        </p:nvCxnSpPr>
        <p:spPr>
          <a:xfrm rot="10800000">
            <a:off x="1380195" y="3206660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1136885" y="5420126"/>
            <a:ext cx="1128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Свободный остаток ЛБО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93" name="Двойная стрелка влево/вправо 92"/>
          <p:cNvSpPr/>
          <p:nvPr/>
        </p:nvSpPr>
        <p:spPr>
          <a:xfrm rot="5400000">
            <a:off x="1563604" y="3495445"/>
            <a:ext cx="535911" cy="367000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>
              <a:solidFill>
                <a:schemeClr val="lt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042459" y="-5409"/>
            <a:ext cx="88627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Федеральным казначейством (в отношении субъектов контроля федерального уровня)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78832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Скругленный прямоугольник 106"/>
          <p:cNvSpPr/>
          <p:nvPr/>
        </p:nvSpPr>
        <p:spPr>
          <a:xfrm>
            <a:off x="1076866" y="3468221"/>
            <a:ext cx="1250194" cy="3107694"/>
          </a:xfrm>
          <a:prstGeom prst="roundRect">
            <a:avLst>
              <a:gd name="adj" fmla="val 9872"/>
            </a:avLst>
          </a:prstGeom>
          <a:solidFill>
            <a:schemeClr val="accent6">
              <a:lumMod val="40000"/>
              <a:lumOff val="60000"/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1" name="Скругленный прямоугольник 90"/>
          <p:cNvSpPr/>
          <p:nvPr/>
        </p:nvSpPr>
        <p:spPr>
          <a:xfrm>
            <a:off x="2395181" y="3468220"/>
            <a:ext cx="8365261" cy="3114641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7" name="Скругленный прямоугольник 96"/>
          <p:cNvSpPr/>
          <p:nvPr/>
        </p:nvSpPr>
        <p:spPr>
          <a:xfrm>
            <a:off x="10913778" y="1697418"/>
            <a:ext cx="1168155" cy="4721886"/>
          </a:xfrm>
          <a:prstGeom prst="roundRect">
            <a:avLst>
              <a:gd name="adj" fmla="val 987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9" name="Скругленный прямоугольник 98"/>
          <p:cNvSpPr/>
          <p:nvPr/>
        </p:nvSpPr>
        <p:spPr>
          <a:xfrm>
            <a:off x="1076866" y="1697418"/>
            <a:ext cx="9669811" cy="1692387"/>
          </a:xfrm>
          <a:prstGeom prst="roundRect">
            <a:avLst>
              <a:gd name="adj" fmla="val 6608"/>
            </a:avLst>
          </a:prstGeom>
          <a:solidFill>
            <a:srgbClr val="E5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11001374" y="6356350"/>
            <a:ext cx="352425" cy="365125"/>
          </a:xfrm>
        </p:spPr>
        <p:txBody>
          <a:bodyPr/>
          <a:lstStyle/>
          <a:p>
            <a:fld id="{4D397DCB-2821-4486-AA53-086096FD989A}" type="slidenum">
              <a:rPr lang="ru-RU" altLang="ru-RU" smtClean="0"/>
              <a:pPr/>
              <a:t>9</a:t>
            </a:fld>
            <a:endParaRPr lang="ru-RU" altLang="ru-RU" dirty="0"/>
          </a:p>
        </p:txBody>
      </p:sp>
      <p:sp>
        <p:nvSpPr>
          <p:cNvPr id="104" name="Прямоугольник 103"/>
          <p:cNvSpPr/>
          <p:nvPr/>
        </p:nvSpPr>
        <p:spPr>
          <a:xfrm>
            <a:off x="10909527" y="3468220"/>
            <a:ext cx="12346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900" b="1" dirty="0" smtClean="0">
                <a:solidFill>
                  <a:schemeClr val="accent6"/>
                </a:solidFill>
                <a:latin typeface="Arial" pitchFamily="34" charset="0"/>
              </a:rPr>
              <a:t>Размещение объекта контроля и уведомления о контроле в открытой части ЕИС</a:t>
            </a:r>
            <a:endParaRPr lang="ru-RU" altLang="ru-RU" sz="900" b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>
            <a:off x="2625565" y="6214155"/>
            <a:ext cx="38774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Личный кабинет заказчика в ЕИС </a:t>
            </a:r>
          </a:p>
        </p:txBody>
      </p:sp>
      <p:sp>
        <p:nvSpPr>
          <p:cNvPr id="110" name="Овал 109"/>
          <p:cNvSpPr/>
          <p:nvPr/>
        </p:nvSpPr>
        <p:spPr>
          <a:xfrm>
            <a:off x="2568181" y="2677086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11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2680064" y="2703276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2" name="Прямоугольник 111"/>
          <p:cNvSpPr/>
          <p:nvPr/>
        </p:nvSpPr>
        <p:spPr>
          <a:xfrm>
            <a:off x="3000937" y="2784623"/>
            <a:ext cx="1288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плана-графика закупок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плану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закупок</a:t>
            </a:r>
          </a:p>
        </p:txBody>
      </p:sp>
      <p:sp>
        <p:nvSpPr>
          <p:cNvPr id="116" name="Прямоугольник 115"/>
          <p:cNvSpPr/>
          <p:nvPr/>
        </p:nvSpPr>
        <p:spPr>
          <a:xfrm>
            <a:off x="4473982" y="2792402"/>
            <a:ext cx="17046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извещения, документации о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закупке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Плану-графику закупок</a:t>
            </a:r>
          </a:p>
        </p:txBody>
      </p:sp>
      <p:sp>
        <p:nvSpPr>
          <p:cNvPr id="117" name="Прямоугольник 116"/>
          <p:cNvSpPr/>
          <p:nvPr/>
        </p:nvSpPr>
        <p:spPr>
          <a:xfrm>
            <a:off x="6351988" y="2656010"/>
            <a:ext cx="168783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протокола определения </a:t>
            </a:r>
            <a:endParaRPr lang="ru-RU" altLang="ru-RU" sz="9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поставщика на соответствие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документации о закупке</a:t>
            </a:r>
          </a:p>
        </p:txBody>
      </p:sp>
      <p:sp>
        <p:nvSpPr>
          <p:cNvPr id="119" name="Прямоугольник 118"/>
          <p:cNvSpPr/>
          <p:nvPr/>
        </p:nvSpPr>
        <p:spPr>
          <a:xfrm>
            <a:off x="7995185" y="2654403"/>
            <a:ext cx="1574864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условий проекта контракта на соответствие протоколу определения поставщика</a:t>
            </a:r>
          </a:p>
        </p:txBody>
      </p:sp>
      <p:sp>
        <p:nvSpPr>
          <p:cNvPr id="121" name="Овал 120"/>
          <p:cNvSpPr/>
          <p:nvPr/>
        </p:nvSpPr>
        <p:spPr>
          <a:xfrm>
            <a:off x="4032401" y="2664190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2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4134844" y="2690380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3" name="Овал 132"/>
          <p:cNvSpPr/>
          <p:nvPr/>
        </p:nvSpPr>
        <p:spPr>
          <a:xfrm>
            <a:off x="5920884" y="2711674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4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5982137" y="273786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7" name="Овал 136"/>
          <p:cNvSpPr/>
          <p:nvPr/>
        </p:nvSpPr>
        <p:spPr>
          <a:xfrm>
            <a:off x="7574366" y="271340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39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7676809" y="2739599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0" name="Прямоугольник 139"/>
          <p:cNvSpPr/>
          <p:nvPr/>
        </p:nvSpPr>
        <p:spPr>
          <a:xfrm>
            <a:off x="6920129" y="4389108"/>
            <a:ext cx="104313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Протокол/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протоколе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2" name="Прямоугольник 141"/>
          <p:cNvSpPr/>
          <p:nvPr/>
        </p:nvSpPr>
        <p:spPr>
          <a:xfrm>
            <a:off x="5601359" y="4332401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Документация/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документации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3" name="Прямоугольник 142"/>
          <p:cNvSpPr/>
          <p:nvPr/>
        </p:nvSpPr>
        <p:spPr>
          <a:xfrm>
            <a:off x="4461362" y="4513617"/>
            <a:ext cx="93215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Извещение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44" name="Прямоугольник 143"/>
          <p:cNvSpPr/>
          <p:nvPr/>
        </p:nvSpPr>
        <p:spPr>
          <a:xfrm>
            <a:off x="3456922" y="4434662"/>
            <a:ext cx="104580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План-график закупок</a:t>
            </a:r>
          </a:p>
        </p:txBody>
      </p:sp>
      <p:sp>
        <p:nvSpPr>
          <p:cNvPr id="163" name="Прямоугольник 162"/>
          <p:cNvSpPr/>
          <p:nvPr/>
        </p:nvSpPr>
        <p:spPr>
          <a:xfrm>
            <a:off x="2271427" y="4401744"/>
            <a:ext cx="9179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План закупок</a:t>
            </a:r>
          </a:p>
        </p:txBody>
      </p:sp>
      <p:sp>
        <p:nvSpPr>
          <p:cNvPr id="164" name="Прямоугольник 163"/>
          <p:cNvSpPr/>
          <p:nvPr/>
        </p:nvSpPr>
        <p:spPr>
          <a:xfrm>
            <a:off x="7752319" y="4357718"/>
            <a:ext cx="14815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Проект контракта/</a:t>
            </a:r>
            <a:b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</a:br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проекте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2382412" y="3681864"/>
            <a:ext cx="739804" cy="739805"/>
            <a:chOff x="1140764" y="3681864"/>
            <a:chExt cx="739804" cy="739805"/>
          </a:xfrm>
        </p:grpSpPr>
        <p:pic>
          <p:nvPicPr>
            <p:cNvPr id="165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0764" y="3681864"/>
              <a:ext cx="739804" cy="739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6" name="Picture 14" descr="buy, cart, ecommerce, shopping icon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2048" y="3961908"/>
              <a:ext cx="336635" cy="336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7" name="Группа 166"/>
          <p:cNvGrpSpPr/>
          <p:nvPr/>
        </p:nvGrpSpPr>
        <p:grpSpPr>
          <a:xfrm>
            <a:off x="3471326" y="3747204"/>
            <a:ext cx="779760" cy="683223"/>
            <a:chOff x="4628209" y="2047877"/>
            <a:chExt cx="1219197" cy="1219201"/>
          </a:xfrm>
        </p:grpSpPr>
        <p:pic>
          <p:nvPicPr>
            <p:cNvPr id="168" name="Picture 12" descr="data, document, file, folder, page, sheet, type icon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8209" y="2047877"/>
              <a:ext cx="1219197" cy="12192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22" descr="document, grid, page, shape, view icon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88575" y="2480627"/>
              <a:ext cx="609600" cy="6096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71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32901" y="3827171"/>
            <a:ext cx="628793" cy="6291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2" name="Picture 6" descr="document 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7895" y="3730838"/>
            <a:ext cx="700584" cy="700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4569827" y="3765224"/>
            <a:ext cx="746155" cy="707959"/>
            <a:chOff x="4011933" y="3765224"/>
            <a:chExt cx="746155" cy="707959"/>
          </a:xfrm>
        </p:grpSpPr>
        <p:sp>
          <p:nvSpPr>
            <p:cNvPr id="173" name="Овал 172"/>
            <p:cNvSpPr/>
            <p:nvPr/>
          </p:nvSpPr>
          <p:spPr>
            <a:xfrm>
              <a:off x="4011933" y="3765224"/>
              <a:ext cx="746155" cy="707959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pic>
          <p:nvPicPr>
            <p:cNvPr id="174" name="Picture 3" descr="C:\Users\2876\Desktop\icon-paper-outline-drawing-silhouette-recreation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2780" y="3914391"/>
              <a:ext cx="478864" cy="4190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80" name="Прямоугольник 179"/>
          <p:cNvSpPr/>
          <p:nvPr/>
        </p:nvSpPr>
        <p:spPr>
          <a:xfrm>
            <a:off x="9862878" y="2517930"/>
            <a:ext cx="13013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 сведений о контракте на </a:t>
            </a:r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соответствие условиям контракта</a:t>
            </a:r>
          </a:p>
        </p:txBody>
      </p:sp>
      <p:sp>
        <p:nvSpPr>
          <p:cNvPr id="181" name="Овал 180"/>
          <p:cNvSpPr/>
          <p:nvPr/>
        </p:nvSpPr>
        <p:spPr>
          <a:xfrm>
            <a:off x="9392566" y="2714529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83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9465499" y="2740719"/>
            <a:ext cx="410265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5" name="Прямоугольник 184"/>
          <p:cNvSpPr/>
          <p:nvPr/>
        </p:nvSpPr>
        <p:spPr>
          <a:xfrm>
            <a:off x="9256957" y="4611074"/>
            <a:ext cx="14153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Сведения о контракте для включения в реестр контрактов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0998448" y="1696435"/>
            <a:ext cx="15926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ЕИС</a:t>
            </a:r>
            <a:endParaRPr lang="ru-RU" sz="16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pic>
        <p:nvPicPr>
          <p:cNvPr id="189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999319" y="2491040"/>
            <a:ext cx="924514" cy="924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196" name="Соединительная линия уступом 195"/>
          <p:cNvCxnSpPr/>
          <p:nvPr/>
        </p:nvCxnSpPr>
        <p:spPr>
          <a:xfrm>
            <a:off x="5612187" y="5167244"/>
            <a:ext cx="4723178" cy="143478"/>
          </a:xfrm>
          <a:prstGeom prst="bentConnector4">
            <a:avLst>
              <a:gd name="adj1" fmla="val 69716"/>
              <a:gd name="adj2" fmla="val 196171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7" name="Соединительная линия уступом 196"/>
          <p:cNvCxnSpPr/>
          <p:nvPr/>
        </p:nvCxnSpPr>
        <p:spPr>
          <a:xfrm flipV="1">
            <a:off x="4759344" y="4826534"/>
            <a:ext cx="3549595" cy="344583"/>
          </a:xfrm>
          <a:prstGeom prst="bentConnector3">
            <a:avLst>
              <a:gd name="adj1" fmla="val 10003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8" name="Соединительная линия уступом 197"/>
          <p:cNvCxnSpPr/>
          <p:nvPr/>
        </p:nvCxnSpPr>
        <p:spPr>
          <a:xfrm flipV="1">
            <a:off x="4900659" y="4813312"/>
            <a:ext cx="2205628" cy="357806"/>
          </a:xfrm>
          <a:prstGeom prst="bentConnector3">
            <a:avLst>
              <a:gd name="adj1" fmla="val 100227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199" name="Соединительная линия уступом 198"/>
          <p:cNvCxnSpPr/>
          <p:nvPr/>
        </p:nvCxnSpPr>
        <p:spPr>
          <a:xfrm flipV="1">
            <a:off x="4794858" y="4808223"/>
            <a:ext cx="1197311" cy="362896"/>
          </a:xfrm>
          <a:prstGeom prst="bentConnector3">
            <a:avLst>
              <a:gd name="adj1" fmla="val 100669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0" name="Соединительная линия уступом 199"/>
          <p:cNvCxnSpPr/>
          <p:nvPr/>
        </p:nvCxnSpPr>
        <p:spPr>
          <a:xfrm rot="10800000">
            <a:off x="2681460" y="4808223"/>
            <a:ext cx="2418235" cy="362896"/>
          </a:xfrm>
          <a:prstGeom prst="bentConnector2">
            <a:avLst/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1" name="Соединительная линия уступом 200"/>
          <p:cNvCxnSpPr/>
          <p:nvPr/>
        </p:nvCxnSpPr>
        <p:spPr>
          <a:xfrm rot="16200000" flipV="1">
            <a:off x="4763756" y="4954053"/>
            <a:ext cx="367256" cy="21927"/>
          </a:xfrm>
          <a:prstGeom prst="bentConnector3">
            <a:avLst>
              <a:gd name="adj1" fmla="val -5865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2" name="Соединительная линия уступом 201"/>
          <p:cNvCxnSpPr/>
          <p:nvPr/>
        </p:nvCxnSpPr>
        <p:spPr>
          <a:xfrm rot="10800000">
            <a:off x="3769408" y="4787469"/>
            <a:ext cx="1639027" cy="385107"/>
          </a:xfrm>
          <a:prstGeom prst="bentConnector3">
            <a:avLst>
              <a:gd name="adj1" fmla="val 99590"/>
            </a:avLst>
          </a:prstGeom>
          <a:ln w="38100">
            <a:solidFill>
              <a:schemeClr val="accent5"/>
            </a:solidFill>
            <a:tailEnd type="triangle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cxnSp>
      <p:cxnSp>
        <p:nvCxnSpPr>
          <p:cNvPr id="208" name="Соединительная линия уступом 207"/>
          <p:cNvCxnSpPr>
            <a:endCxn id="110" idx="4"/>
          </p:cNvCxnSpPr>
          <p:nvPr/>
        </p:nvCxnSpPr>
        <p:spPr>
          <a:xfrm rot="10800000">
            <a:off x="2821764" y="3203485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Соединительная линия уступом 208"/>
          <p:cNvCxnSpPr>
            <a:endCxn id="168" idx="0"/>
          </p:cNvCxnSpPr>
          <p:nvPr/>
        </p:nvCxnSpPr>
        <p:spPr>
          <a:xfrm rot="10800000" flipV="1">
            <a:off x="3861206" y="3556352"/>
            <a:ext cx="215320" cy="190852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Соединительная линия уступом 211"/>
          <p:cNvCxnSpPr>
            <a:endCxn id="121" idx="4"/>
          </p:cNvCxnSpPr>
          <p:nvPr/>
        </p:nvCxnSpPr>
        <p:spPr>
          <a:xfrm rot="10800000">
            <a:off x="4285984" y="3190588"/>
            <a:ext cx="779356" cy="35563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Соединительная линия уступом 212"/>
          <p:cNvCxnSpPr/>
          <p:nvPr/>
        </p:nvCxnSpPr>
        <p:spPr>
          <a:xfrm>
            <a:off x="4284624" y="3539876"/>
            <a:ext cx="699471" cy="22534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Соединительная линия уступом 213"/>
          <p:cNvCxnSpPr>
            <a:endCxn id="165" idx="0"/>
          </p:cNvCxnSpPr>
          <p:nvPr/>
        </p:nvCxnSpPr>
        <p:spPr>
          <a:xfrm rot="10800000" flipV="1">
            <a:off x="2752315" y="3539876"/>
            <a:ext cx="183429" cy="14198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5" name="Соединительная линия уступом 214"/>
          <p:cNvCxnSpPr>
            <a:endCxn id="133" idx="4"/>
          </p:cNvCxnSpPr>
          <p:nvPr/>
        </p:nvCxnSpPr>
        <p:spPr>
          <a:xfrm rot="16200000" flipV="1">
            <a:off x="6022413" y="3390126"/>
            <a:ext cx="316470" cy="12362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6" name="Соединительная линия уступом 215"/>
          <p:cNvCxnSpPr/>
          <p:nvPr/>
        </p:nvCxnSpPr>
        <p:spPr>
          <a:xfrm>
            <a:off x="5842211" y="3538199"/>
            <a:ext cx="1398065" cy="185835"/>
          </a:xfrm>
          <a:prstGeom prst="bentConnector3">
            <a:avLst>
              <a:gd name="adj1" fmla="val 100416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8" name="Соединительная линия уступом 217"/>
          <p:cNvCxnSpPr/>
          <p:nvPr/>
        </p:nvCxnSpPr>
        <p:spPr>
          <a:xfrm flipV="1">
            <a:off x="7359271" y="3248045"/>
            <a:ext cx="493392" cy="323207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9" name="Соединительная линия уступом 218"/>
          <p:cNvCxnSpPr/>
          <p:nvPr/>
        </p:nvCxnSpPr>
        <p:spPr>
          <a:xfrm>
            <a:off x="7767957" y="3563014"/>
            <a:ext cx="878740" cy="211497"/>
          </a:xfrm>
          <a:prstGeom prst="bentConnector3">
            <a:avLst>
              <a:gd name="adj1" fmla="val 9986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0" name="Соединительная линия уступом 219"/>
          <p:cNvCxnSpPr/>
          <p:nvPr/>
        </p:nvCxnSpPr>
        <p:spPr>
          <a:xfrm rot="5400000">
            <a:off x="7269089" y="3635373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Соединительная линия уступом 221"/>
          <p:cNvCxnSpPr/>
          <p:nvPr/>
        </p:nvCxnSpPr>
        <p:spPr>
          <a:xfrm rot="16200000" flipH="1">
            <a:off x="9538032" y="3697567"/>
            <a:ext cx="290242" cy="4188"/>
          </a:xfrm>
          <a:prstGeom prst="bentConnector3">
            <a:avLst>
              <a:gd name="adj1" fmla="val 95825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3" name="Соединительная линия уступом 222"/>
          <p:cNvCxnSpPr/>
          <p:nvPr/>
        </p:nvCxnSpPr>
        <p:spPr>
          <a:xfrm flipV="1">
            <a:off x="9119189" y="3234144"/>
            <a:ext cx="498329" cy="328870"/>
          </a:xfrm>
          <a:prstGeom prst="bentConnector3">
            <a:avLst>
              <a:gd name="adj1" fmla="val 101608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Соединительная линия уступом 223"/>
          <p:cNvCxnSpPr/>
          <p:nvPr/>
        </p:nvCxnSpPr>
        <p:spPr>
          <a:xfrm>
            <a:off x="4744513" y="3544893"/>
            <a:ext cx="1266403" cy="282278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Соединительная линия уступом 224"/>
          <p:cNvCxnSpPr/>
          <p:nvPr/>
        </p:nvCxnSpPr>
        <p:spPr>
          <a:xfrm rot="16200000" flipH="1">
            <a:off x="9173764" y="4042599"/>
            <a:ext cx="1799198" cy="900771"/>
          </a:xfrm>
          <a:prstGeom prst="bentConnector3">
            <a:avLst>
              <a:gd name="adj1" fmla="val -1311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Прямоугольник 225"/>
          <p:cNvSpPr/>
          <p:nvPr/>
        </p:nvSpPr>
        <p:spPr>
          <a:xfrm>
            <a:off x="9675184" y="6077436"/>
            <a:ext cx="14153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Скан контракта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cxnSp>
        <p:nvCxnSpPr>
          <p:cNvPr id="227" name="Соединительная линия уступом 226"/>
          <p:cNvCxnSpPr/>
          <p:nvPr/>
        </p:nvCxnSpPr>
        <p:spPr>
          <a:xfrm rot="5400000">
            <a:off x="8081786" y="4543070"/>
            <a:ext cx="1939866" cy="118466"/>
          </a:xfrm>
          <a:prstGeom prst="bentConnector3">
            <a:avLst>
              <a:gd name="adj1" fmla="val 63589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8" name="Прямоугольник 227"/>
          <p:cNvSpPr/>
          <p:nvPr/>
        </p:nvSpPr>
        <p:spPr>
          <a:xfrm>
            <a:off x="8059191" y="5967934"/>
            <a:ext cx="147245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Копия контракта в электронном виде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pic>
        <p:nvPicPr>
          <p:cNvPr id="229" name="Picture 2" descr="C:\Users\2876\Desktop\documents-symbol_318-52157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34625" y="5408504"/>
            <a:ext cx="592748" cy="592748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0" name="Picture 5" descr="C:\Users\2876\Desktop\document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30669" y="5445757"/>
            <a:ext cx="381904" cy="478806"/>
          </a:xfrm>
          <a:prstGeom prst="rect">
            <a:avLst/>
          </a:prstGeom>
          <a:noFill/>
          <a:effectLst>
            <a:softEdge rad="127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1" name="Picture 4" descr="C:\Users\2876\Desktop\get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5501" y="5680911"/>
            <a:ext cx="352214" cy="3496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6" name="Прямоугольник 245"/>
          <p:cNvSpPr/>
          <p:nvPr/>
        </p:nvSpPr>
        <p:spPr>
          <a:xfrm>
            <a:off x="1271418" y="1799325"/>
            <a:ext cx="541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Личный кабинет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Федерального казначейства </a:t>
            </a:r>
            <a:b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</a:b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в </a:t>
            </a:r>
            <a:r>
              <a:rPr lang="ru-RU" altLang="ru-RU" sz="1400" b="1" dirty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ПУЗ </a:t>
            </a:r>
            <a:r>
              <a:rPr lang="ru-RU" altLang="ru-RU" sz="1400" b="1" dirty="0" smtClean="0">
                <a:solidFill>
                  <a:schemeClr val="accent5">
                    <a:lumMod val="50000"/>
                  </a:schemeClr>
                </a:solidFill>
                <a:latin typeface="Arial" panose="020B0604020202020204" pitchFamily="34" charset="0"/>
              </a:rPr>
              <a:t>ГИИС «Электронный бюджет»</a:t>
            </a:r>
            <a:endParaRPr lang="ru-RU" altLang="ru-RU" sz="1400" b="1" dirty="0">
              <a:solidFill>
                <a:schemeClr val="accent5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Стрелка вправо 1"/>
          <p:cNvSpPr/>
          <p:nvPr/>
        </p:nvSpPr>
        <p:spPr>
          <a:xfrm>
            <a:off x="10657471" y="3265186"/>
            <a:ext cx="304800" cy="1496284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5" name="Скругленный прямоугольник 84"/>
          <p:cNvSpPr/>
          <p:nvPr/>
        </p:nvSpPr>
        <p:spPr>
          <a:xfrm>
            <a:off x="1298909" y="4002273"/>
            <a:ext cx="978593" cy="419396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ПУР ЭБ/</a:t>
            </a:r>
          </a:p>
          <a:p>
            <a:pPr algn="ctr"/>
            <a:r>
              <a:rPr lang="ru-RU" sz="1200" dirty="0" smtClean="0"/>
              <a:t>АС ФК*</a:t>
            </a:r>
            <a:endParaRPr lang="ru-RU" sz="1200" dirty="0"/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121013" y="1654006"/>
            <a:ext cx="865439" cy="4908435"/>
          </a:xfrm>
          <a:prstGeom prst="roundRect">
            <a:avLst>
              <a:gd name="adj" fmla="val 8856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r>
              <a:rPr lang="ru-RU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Общероссийский официальный сайт в сети Интернет для размещения информации о государственных (муниципальных) </a:t>
            </a:r>
            <a:r>
              <a:rPr lang="ru-RU" sz="800" b="1" dirty="0" smtClean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учреждениях</a:t>
            </a:r>
          </a:p>
          <a:p>
            <a:r>
              <a:rPr lang="en-US" sz="800" b="1" dirty="0">
                <a:solidFill>
                  <a:schemeClr val="tx1"/>
                </a:solidFill>
                <a:latin typeface="Arial" pitchFamily="34" charset="0"/>
                <a:cs typeface="Arial" panose="020B0604020202020204" pitchFamily="34" charset="0"/>
              </a:rPr>
              <a:t>(www. bus.gov.ru)</a:t>
            </a:r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  <a:p>
            <a:endParaRPr lang="ru-RU" sz="800" b="1" dirty="0">
              <a:solidFill>
                <a:schemeClr val="tx1"/>
              </a:solidFill>
              <a:latin typeface="Arial" pitchFamily="34" charset="0"/>
              <a:cs typeface="Arial" panose="020B0604020202020204" pitchFamily="34" charset="0"/>
            </a:endParaRPr>
          </a:p>
        </p:txBody>
      </p:sp>
      <p:sp>
        <p:nvSpPr>
          <p:cNvPr id="87" name="Двойная стрелка влево/вправо 86"/>
          <p:cNvSpPr/>
          <p:nvPr/>
        </p:nvSpPr>
        <p:spPr>
          <a:xfrm>
            <a:off x="944710" y="2287403"/>
            <a:ext cx="535911" cy="367000"/>
          </a:xfrm>
          <a:prstGeom prst="left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8" name="Скругленный прямоугольник 87"/>
          <p:cNvSpPr/>
          <p:nvPr/>
        </p:nvSpPr>
        <p:spPr>
          <a:xfrm>
            <a:off x="537257" y="1746167"/>
            <a:ext cx="366818" cy="336241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ru-RU" sz="1000" b="1" dirty="0" smtClean="0"/>
              <a:t>Сведения о расходах на закупку ТРУ </a:t>
            </a:r>
          </a:p>
          <a:p>
            <a:pPr algn="ctr"/>
            <a:r>
              <a:rPr lang="ru-RU" sz="1000" b="1" dirty="0" smtClean="0"/>
              <a:t>в плане </a:t>
            </a:r>
            <a:r>
              <a:rPr lang="ru-RU" sz="1000" b="1" dirty="0"/>
              <a:t>финансово-хозяйственной деятельности (ПФХД)</a:t>
            </a:r>
          </a:p>
        </p:txBody>
      </p:sp>
      <p:sp>
        <p:nvSpPr>
          <p:cNvPr id="81" name="Овал 80"/>
          <p:cNvSpPr/>
          <p:nvPr/>
        </p:nvSpPr>
        <p:spPr>
          <a:xfrm>
            <a:off x="1151354" y="2688067"/>
            <a:ext cx="507166" cy="526398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2" name="Picture 4" descr="loupe, magnifying glass, search, seo, zoom icon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075" t="13910" r="17550" b="17839"/>
          <a:stretch/>
        </p:blipFill>
        <p:spPr bwMode="auto">
          <a:xfrm>
            <a:off x="1218623" y="2764934"/>
            <a:ext cx="429437" cy="472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3" descr="E:\Tanya\WORK WORK\Презентация\шаблон\1\Иконки в презентации\IE.VC.Business.Finance.IF\notebook_edi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423999" y="4472887"/>
            <a:ext cx="550083" cy="532901"/>
          </a:xfrm>
          <a:prstGeom prst="rect">
            <a:avLst/>
          </a:prstGeom>
          <a:noFill/>
        </p:spPr>
      </p:pic>
      <p:cxnSp>
        <p:nvCxnSpPr>
          <p:cNvPr id="90" name="Соединительная линия уступом 89"/>
          <p:cNvCxnSpPr/>
          <p:nvPr/>
        </p:nvCxnSpPr>
        <p:spPr>
          <a:xfrm rot="5400000">
            <a:off x="608033" y="3413219"/>
            <a:ext cx="184139" cy="12700"/>
          </a:xfrm>
          <a:prstGeom prst="bentConnector3">
            <a:avLst>
              <a:gd name="adj1" fmla="val -2524"/>
            </a:avLst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Прямоугольник 91"/>
          <p:cNvSpPr/>
          <p:nvPr/>
        </p:nvSpPr>
        <p:spPr>
          <a:xfrm>
            <a:off x="1617303" y="2363622"/>
            <a:ext cx="12952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9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Контроль плана закупок на  соответствие доведенному объему финансового </a:t>
            </a:r>
            <a:r>
              <a:rPr lang="ru-RU" altLang="ru-RU" sz="9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обеспечения (ЛБО</a:t>
            </a:r>
            <a:r>
              <a:rPr lang="ru-RU" altLang="ru-RU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)</a:t>
            </a:r>
          </a:p>
        </p:txBody>
      </p:sp>
      <p:pic>
        <p:nvPicPr>
          <p:cNvPr id="94" name="Picture 2" descr="browser icon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71439" y="3811693"/>
            <a:ext cx="760691" cy="715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5" name="Группа 94"/>
          <p:cNvGrpSpPr/>
          <p:nvPr/>
        </p:nvGrpSpPr>
        <p:grpSpPr>
          <a:xfrm>
            <a:off x="8239174" y="3627346"/>
            <a:ext cx="874282" cy="818516"/>
            <a:chOff x="7901273" y="3732470"/>
            <a:chExt cx="874282" cy="818516"/>
          </a:xfrm>
        </p:grpSpPr>
        <p:pic>
          <p:nvPicPr>
            <p:cNvPr id="96" name="Picture 4" descr="document, documents, files, sheet icon"/>
            <p:cNvPicPr>
              <a:picLocks noChangeAspect="1" noChangeArrowheads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1273" y="3732470"/>
              <a:ext cx="818515" cy="818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8" name="Picture 6" descr="control, engineering, gear, options, setting, settings, tools icon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58156" y="4090307"/>
              <a:ext cx="417399" cy="417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103" name="Соединительная линия уступом 102"/>
          <p:cNvCxnSpPr/>
          <p:nvPr/>
        </p:nvCxnSpPr>
        <p:spPr>
          <a:xfrm rot="10800000">
            <a:off x="1380195" y="3206660"/>
            <a:ext cx="1530124" cy="346169"/>
          </a:xfrm>
          <a:prstGeom prst="bentConnector2">
            <a:avLst/>
          </a:prstGeom>
          <a:ln w="28575">
            <a:solidFill>
              <a:schemeClr val="accent5">
                <a:lumMod val="60000"/>
                <a:lumOff val="40000"/>
              </a:schemeClr>
            </a:solidFill>
            <a:prstDash val="sys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Прямоугольник 105"/>
          <p:cNvSpPr/>
          <p:nvPr/>
        </p:nvSpPr>
        <p:spPr>
          <a:xfrm>
            <a:off x="1218623" y="5109621"/>
            <a:ext cx="1128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</a:rPr>
              <a:t>Свободный остаток ЛБО</a:t>
            </a:r>
            <a:endParaRPr lang="ru-RU" altLang="ru-RU" sz="1000" b="1" dirty="0">
              <a:solidFill>
                <a:schemeClr val="tx1">
                  <a:lumMod val="75000"/>
                  <a:lumOff val="25000"/>
                </a:schemeClr>
              </a:solidFill>
              <a:latin typeface="Arial" pitchFamily="34" charset="0"/>
            </a:endParaRPr>
          </a:p>
        </p:txBody>
      </p:sp>
      <p:sp>
        <p:nvSpPr>
          <p:cNvPr id="108" name="Скругленный прямоугольник 107"/>
          <p:cNvSpPr/>
          <p:nvPr/>
        </p:nvSpPr>
        <p:spPr>
          <a:xfrm>
            <a:off x="1076867" y="5556307"/>
            <a:ext cx="1250194" cy="1006133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/>
              <a:t>* Для заказчиков </a:t>
            </a:r>
            <a:r>
              <a:rPr lang="ru-RU" sz="1000" dirty="0"/>
              <a:t>регионального уровня </a:t>
            </a:r>
            <a:r>
              <a:rPr lang="ru-RU" sz="1000" dirty="0" smtClean="0"/>
              <a:t>в случае передачи полномочий по контролю в ФК</a:t>
            </a:r>
            <a:endParaRPr lang="ru-RU" sz="1000" dirty="0"/>
          </a:p>
        </p:txBody>
      </p:sp>
      <p:sp>
        <p:nvSpPr>
          <p:cNvPr id="93" name="Двойная стрелка влево/вправо 92"/>
          <p:cNvSpPr/>
          <p:nvPr/>
        </p:nvSpPr>
        <p:spPr>
          <a:xfrm rot="5400000">
            <a:off x="1614584" y="3452863"/>
            <a:ext cx="535911" cy="367000"/>
          </a:xfrm>
          <a:prstGeom prst="left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>
              <a:solidFill>
                <a:schemeClr val="lt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251086" y="-16500"/>
            <a:ext cx="78870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Схема осуществления контроля в соответствии с ч.5 ст. 99 Федерального закона № 44-ФЗ</a:t>
            </a:r>
          </a:p>
          <a:p>
            <a:pPr algn="r"/>
            <a:r>
              <a:rPr lang="ru-RU" altLang="ru-RU" sz="2000" b="1" dirty="0" smtClean="0">
                <a:solidFill>
                  <a:srgbClr val="2E75B6"/>
                </a:solidFill>
                <a:latin typeface="Open Sans Condensed Light" charset="0"/>
              </a:rPr>
              <a:t>Федеральным казначейством (при передаче полномочий по контролю ТОФК)</a:t>
            </a:r>
            <a:endParaRPr lang="en-US" altLang="ru-RU" sz="2000" b="1" dirty="0" smtClean="0">
              <a:solidFill>
                <a:srgbClr val="2E75B6"/>
              </a:solidFill>
              <a:latin typeface="Open Sans Condensed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171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12738</TotalTime>
  <Words>2400</Words>
  <Application>Microsoft Office PowerPoint</Application>
  <PresentationFormat>Произвольный</PresentationFormat>
  <Paragraphs>382</Paragraphs>
  <Slides>24</Slides>
  <Notes>4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0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Open Sans Condensed</vt:lpstr>
      <vt:lpstr>Calibri</vt:lpstr>
      <vt:lpstr>Times New Roman</vt:lpstr>
      <vt:lpstr>Open Sans Condensed Light</vt:lpstr>
      <vt:lpstr>Calibri Light</vt:lpstr>
      <vt:lpstr>Тема Office</vt:lpstr>
      <vt:lpstr>Слайд 1</vt:lpstr>
      <vt:lpstr>Слайд 2</vt:lpstr>
      <vt:lpstr>Часть 5 статьи 99 Федерального закона  № 44-ФЗ (вступает в силу с 1 января 2017 года)  «В соответствии с настоящим Федеральным законом и иными нормативными правовыми актами… контроль в сфере закупок осуществляют следующие органы контроля в пределах их полномочий…» </vt:lpstr>
      <vt:lpstr>Нормативно-правовое регулирование на федеральном уровне</vt:lpstr>
      <vt:lpstr>НПА, определяющие порядок контроля финансовых органов и государственных внебюджетных фондов</vt:lpstr>
      <vt:lpstr>Субъекты контроля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Mazur Nataliya</dc:creator>
  <cp:lastModifiedBy>Шкуратов Андрей Александрович</cp:lastModifiedBy>
  <cp:revision>1002</cp:revision>
  <cp:lastPrinted>2016-10-20T15:13:00Z</cp:lastPrinted>
  <dcterms:created xsi:type="dcterms:W3CDTF">2015-03-03T16:27:21Z</dcterms:created>
  <dcterms:modified xsi:type="dcterms:W3CDTF">2016-11-17T16:06:35Z</dcterms:modified>
</cp:coreProperties>
</file>